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handoutMasterIdLst>
    <p:handoutMasterId r:id="rId65"/>
  </p:handoutMasterIdLst>
  <p:sldIdLst>
    <p:sldId id="306" r:id="rId5"/>
    <p:sldId id="289" r:id="rId6"/>
    <p:sldId id="291" r:id="rId7"/>
    <p:sldId id="279" r:id="rId8"/>
    <p:sldId id="280" r:id="rId9"/>
    <p:sldId id="309" r:id="rId10"/>
    <p:sldId id="310" r:id="rId11"/>
    <p:sldId id="268" r:id="rId12"/>
    <p:sldId id="300" r:id="rId13"/>
    <p:sldId id="281" r:id="rId14"/>
    <p:sldId id="321" r:id="rId15"/>
    <p:sldId id="292" r:id="rId16"/>
    <p:sldId id="282" r:id="rId17"/>
    <p:sldId id="260" r:id="rId18"/>
    <p:sldId id="305" r:id="rId19"/>
    <p:sldId id="302" r:id="rId20"/>
    <p:sldId id="263" r:id="rId21"/>
    <p:sldId id="294" r:id="rId22"/>
    <p:sldId id="264" r:id="rId23"/>
    <p:sldId id="299" r:id="rId24"/>
    <p:sldId id="267" r:id="rId25"/>
    <p:sldId id="265" r:id="rId26"/>
    <p:sldId id="266" r:id="rId27"/>
    <p:sldId id="297" r:id="rId28"/>
    <p:sldId id="270" r:id="rId29"/>
    <p:sldId id="272" r:id="rId30"/>
    <p:sldId id="277" r:id="rId31"/>
    <p:sldId id="320" r:id="rId32"/>
    <p:sldId id="278" r:id="rId33"/>
    <p:sldId id="326" r:id="rId34"/>
    <p:sldId id="258" r:id="rId35"/>
    <p:sldId id="288" r:id="rId36"/>
    <p:sldId id="286" r:id="rId37"/>
    <p:sldId id="312" r:id="rId38"/>
    <p:sldId id="318" r:id="rId39"/>
    <p:sldId id="313" r:id="rId40"/>
    <p:sldId id="287" r:id="rId41"/>
    <p:sldId id="276" r:id="rId42"/>
    <p:sldId id="273" r:id="rId43"/>
    <p:sldId id="275" r:id="rId44"/>
    <p:sldId id="295" r:id="rId45"/>
    <p:sldId id="323" r:id="rId46"/>
    <p:sldId id="324" r:id="rId47"/>
    <p:sldId id="307" r:id="rId48"/>
    <p:sldId id="308" r:id="rId49"/>
    <p:sldId id="311" r:id="rId50"/>
    <p:sldId id="336" r:id="rId51"/>
    <p:sldId id="333" r:id="rId52"/>
    <p:sldId id="334" r:id="rId53"/>
    <p:sldId id="335" r:id="rId54"/>
    <p:sldId id="337" r:id="rId55"/>
    <p:sldId id="328" r:id="rId56"/>
    <p:sldId id="329" r:id="rId57"/>
    <p:sldId id="330" r:id="rId58"/>
    <p:sldId id="315" r:id="rId59"/>
    <p:sldId id="316" r:id="rId60"/>
    <p:sldId id="317" r:id="rId61"/>
    <p:sldId id="314" r:id="rId62"/>
    <p:sldId id="296" r:id="rId6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F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29F28-01C7-2790-4D98-D5A18A07B2CA}" v="28" dt="2020-03-18T19:13:37.302"/>
    <p1510:client id="{3A52E48B-E115-7485-9DE4-04E018C46513}" v="12" dt="2020-03-18T20:17:33.622"/>
    <p1510:client id="{7DCC255D-5532-4525-ABAF-E00C524D43DB}" v="157" dt="2020-03-19T13:27:58.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B3B3E9-A6EC-4226-95F3-123DDD0E7A54}"/>
              </a:ext>
            </a:extLst>
          </p:cNvPr>
          <p:cNvSpPr>
            <a:spLocks noGrp="1"/>
          </p:cNvSpPr>
          <p:nvPr>
            <p:ph type="hdr" sz="quarter"/>
          </p:nvPr>
        </p:nvSpPr>
        <p:spPr>
          <a:xfrm>
            <a:off x="0" y="0"/>
            <a:ext cx="3170238" cy="481013"/>
          </a:xfrm>
          <a:prstGeom prst="rect">
            <a:avLst/>
          </a:prstGeom>
        </p:spPr>
        <p:txBody>
          <a:bodyPr vert="horz" lIns="95610" tIns="47805" rIns="95610" bIns="47805" rtlCol="0"/>
          <a:lstStyle>
            <a:lvl1pPr algn="l" eaLnBrk="1" hangingPunct="1">
              <a:defRPr sz="13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19707355-35B5-44CB-B8A8-E08D8E0BF179}"/>
              </a:ext>
            </a:extLst>
          </p:cNvPr>
          <p:cNvSpPr>
            <a:spLocks noGrp="1"/>
          </p:cNvSpPr>
          <p:nvPr>
            <p:ph type="dt" sz="quarter" idx="1"/>
          </p:nvPr>
        </p:nvSpPr>
        <p:spPr>
          <a:xfrm>
            <a:off x="4143375" y="0"/>
            <a:ext cx="3170238" cy="481013"/>
          </a:xfrm>
          <a:prstGeom prst="rect">
            <a:avLst/>
          </a:prstGeom>
        </p:spPr>
        <p:txBody>
          <a:bodyPr vert="horz" lIns="95610" tIns="47805" rIns="95610" bIns="47805" rtlCol="0"/>
          <a:lstStyle>
            <a:lvl1pPr algn="r" eaLnBrk="1" hangingPunct="1">
              <a:defRPr sz="1300">
                <a:latin typeface="Arial" charset="0"/>
              </a:defRPr>
            </a:lvl1pPr>
          </a:lstStyle>
          <a:p>
            <a:pPr>
              <a:defRPr/>
            </a:pPr>
            <a:fld id="{AC051C5B-5920-4984-A428-28C06E4E5A0C}" type="datetimeFigureOut">
              <a:rPr lang="en-US"/>
              <a:pPr>
                <a:defRPr/>
              </a:pPr>
              <a:t>3/19/2020</a:t>
            </a:fld>
            <a:endParaRPr lang="en-US"/>
          </a:p>
        </p:txBody>
      </p:sp>
      <p:sp>
        <p:nvSpPr>
          <p:cNvPr id="4" name="Footer Placeholder 3">
            <a:extLst>
              <a:ext uri="{FF2B5EF4-FFF2-40B4-BE49-F238E27FC236}">
                <a16:creationId xmlns:a16="http://schemas.microsoft.com/office/drawing/2014/main" id="{218701CA-1E39-4EC5-B6AD-2F228B13243F}"/>
              </a:ext>
            </a:extLst>
          </p:cNvPr>
          <p:cNvSpPr>
            <a:spLocks noGrp="1"/>
          </p:cNvSpPr>
          <p:nvPr>
            <p:ph type="ftr" sz="quarter" idx="2"/>
          </p:nvPr>
        </p:nvSpPr>
        <p:spPr>
          <a:xfrm>
            <a:off x="0" y="9118600"/>
            <a:ext cx="3170238" cy="481013"/>
          </a:xfrm>
          <a:prstGeom prst="rect">
            <a:avLst/>
          </a:prstGeom>
        </p:spPr>
        <p:txBody>
          <a:bodyPr vert="horz" lIns="95610" tIns="47805" rIns="95610" bIns="47805" rtlCol="0" anchor="b"/>
          <a:lstStyle>
            <a:lvl1pPr algn="l" eaLnBrk="1" hangingPunct="1">
              <a:defRPr sz="13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D5AFDF7C-2619-4403-8404-34EAEC959D6A}"/>
              </a:ext>
            </a:extLst>
          </p:cNvPr>
          <p:cNvSpPr>
            <a:spLocks noGrp="1"/>
          </p:cNvSpPr>
          <p:nvPr>
            <p:ph type="sldNum" sz="quarter" idx="3"/>
          </p:nvPr>
        </p:nvSpPr>
        <p:spPr>
          <a:xfrm>
            <a:off x="4143375" y="9118600"/>
            <a:ext cx="3170238" cy="481013"/>
          </a:xfrm>
          <a:prstGeom prst="rect">
            <a:avLst/>
          </a:prstGeom>
        </p:spPr>
        <p:txBody>
          <a:bodyPr vert="horz" wrap="square" lIns="95610" tIns="47805" rIns="95610" bIns="47805" numCol="1" anchor="b" anchorCtr="0" compatLnSpc="1">
            <a:prstTxWarp prst="textNoShape">
              <a:avLst/>
            </a:prstTxWarp>
          </a:bodyPr>
          <a:lstStyle>
            <a:lvl1pPr algn="r" eaLnBrk="1" hangingPunct="1">
              <a:defRPr sz="1300"/>
            </a:lvl1pPr>
          </a:lstStyle>
          <a:p>
            <a:fld id="{B21AA9F4-92F3-45A7-A9B7-42D14D9E6F6E}"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0211952-5DFB-4708-B011-E5C33DD28890}"/>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62" tIns="48331" rIns="96662" bIns="48331" numCol="1" anchor="t" anchorCtr="0" compatLnSpc="1">
            <a:prstTxWarp prst="textNoShape">
              <a:avLst/>
            </a:prstTxWarp>
          </a:bodyPr>
          <a:lstStyle>
            <a:lvl1pPr eaLnBrk="1" hangingPunct="1">
              <a:defRPr sz="1300">
                <a:latin typeface="Calibri" pitchFamily="34" charset="0"/>
              </a:defRPr>
            </a:lvl1pPr>
          </a:lstStyle>
          <a:p>
            <a:pPr>
              <a:defRPr/>
            </a:pPr>
            <a:endParaRPr lang="en-US"/>
          </a:p>
        </p:txBody>
      </p:sp>
      <p:sp>
        <p:nvSpPr>
          <p:cNvPr id="39939" name="Rectangle 3">
            <a:extLst>
              <a:ext uri="{FF2B5EF4-FFF2-40B4-BE49-F238E27FC236}">
                <a16:creationId xmlns:a16="http://schemas.microsoft.com/office/drawing/2014/main" id="{83360CBC-F628-4FC3-9E88-8E4FA76025BF}"/>
              </a:ext>
            </a:extLst>
          </p:cNvPr>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62" tIns="48331" rIns="96662" bIns="48331" numCol="1" anchor="t" anchorCtr="0" compatLnSpc="1">
            <a:prstTxWarp prst="textNoShape">
              <a:avLst/>
            </a:prstTxWarp>
          </a:bodyPr>
          <a:lstStyle>
            <a:lvl1pPr algn="r" eaLnBrk="1" hangingPunct="1">
              <a:defRPr sz="1300">
                <a:latin typeface="Calibri" pitchFamily="34" charset="0"/>
              </a:defRPr>
            </a:lvl1pPr>
          </a:lstStyle>
          <a:p>
            <a:pPr>
              <a:defRPr/>
            </a:pPr>
            <a:fld id="{990C6C7A-8BA3-4FAE-839F-8E1BFEEA32AD}" type="datetimeFigureOut">
              <a:rPr lang="en-US"/>
              <a:pPr>
                <a:defRPr/>
              </a:pPr>
              <a:t>3/19/2020</a:t>
            </a:fld>
            <a:endParaRPr lang="en-US"/>
          </a:p>
        </p:txBody>
      </p:sp>
      <p:sp>
        <p:nvSpPr>
          <p:cNvPr id="2052" name="Rectangle 4">
            <a:extLst>
              <a:ext uri="{FF2B5EF4-FFF2-40B4-BE49-F238E27FC236}">
                <a16:creationId xmlns:a16="http://schemas.microsoft.com/office/drawing/2014/main" id="{CC9147B6-4A0A-4558-896C-BBFA0CC7B0FE}"/>
              </a:ext>
            </a:extLst>
          </p:cNvPr>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a:extLst>
              <a:ext uri="{FF2B5EF4-FFF2-40B4-BE49-F238E27FC236}">
                <a16:creationId xmlns:a16="http://schemas.microsoft.com/office/drawing/2014/main" id="{EDF02787-5532-44B5-AB48-2FFF2FC93E24}"/>
              </a:ext>
            </a:extLst>
          </p:cNvPr>
          <p:cNvSpPr>
            <a:spLocks noGrp="1" noChangeArrowheads="1"/>
          </p:cNvSpPr>
          <p:nvPr>
            <p:ph type="body" sz="quarter" idx="3"/>
          </p:nvPr>
        </p:nvSpPr>
        <p:spPr bwMode="auto">
          <a:xfrm>
            <a:off x="731838" y="4560888"/>
            <a:ext cx="5853112" cy="4321175"/>
          </a:xfrm>
          <a:prstGeom prst="rect">
            <a:avLst/>
          </a:prstGeom>
          <a:noFill/>
          <a:ln w="9525">
            <a:noFill/>
            <a:miter lim="800000"/>
            <a:headEnd/>
            <a:tailEnd/>
          </a:ln>
          <a:effectLst/>
        </p:spPr>
        <p:txBody>
          <a:bodyPr vert="horz" wrap="square" lIns="96662" tIns="48331" rIns="96662"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a:extLst>
              <a:ext uri="{FF2B5EF4-FFF2-40B4-BE49-F238E27FC236}">
                <a16:creationId xmlns:a16="http://schemas.microsoft.com/office/drawing/2014/main" id="{E32472AE-422E-4F10-8B64-F19DE5CDF53E}"/>
              </a:ext>
            </a:extLst>
          </p:cNvPr>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62" tIns="48331" rIns="96662" bIns="48331" numCol="1" anchor="b" anchorCtr="0" compatLnSpc="1">
            <a:prstTxWarp prst="textNoShape">
              <a:avLst/>
            </a:prstTxWarp>
          </a:bodyPr>
          <a:lstStyle>
            <a:lvl1pPr eaLnBrk="1" hangingPunct="1">
              <a:defRPr sz="1300">
                <a:latin typeface="Calibri" pitchFamily="34" charset="0"/>
              </a:defRPr>
            </a:lvl1pPr>
          </a:lstStyle>
          <a:p>
            <a:pPr>
              <a:defRPr/>
            </a:pPr>
            <a:endParaRPr lang="en-US"/>
          </a:p>
        </p:txBody>
      </p:sp>
      <p:sp>
        <p:nvSpPr>
          <p:cNvPr id="39943" name="Rectangle 7">
            <a:extLst>
              <a:ext uri="{FF2B5EF4-FFF2-40B4-BE49-F238E27FC236}">
                <a16:creationId xmlns:a16="http://schemas.microsoft.com/office/drawing/2014/main" id="{C8B48469-C5FC-4147-A8F0-4B3CF52032A9}"/>
              </a:ext>
            </a:extLst>
          </p:cNvPr>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62" tIns="48331" rIns="96662" bIns="48331" numCol="1" anchor="b" anchorCtr="0" compatLnSpc="1">
            <a:prstTxWarp prst="textNoShape">
              <a:avLst/>
            </a:prstTxWarp>
          </a:bodyPr>
          <a:lstStyle>
            <a:lvl1pPr algn="r" eaLnBrk="1" hangingPunct="1">
              <a:defRPr sz="1300">
                <a:latin typeface="Calibri" panose="020F0502020204030204" pitchFamily="34" charset="0"/>
              </a:defRPr>
            </a:lvl1pPr>
          </a:lstStyle>
          <a:p>
            <a:fld id="{1FD8F846-3361-4C9F-8CCC-1CAEB02EAD8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DC4D04B-3439-4EEC-92AA-E47A7D74250C}"/>
              </a:ext>
            </a:extLst>
          </p:cNvPr>
          <p:cNvSpPr txBox="1">
            <a:spLocks noGrp="1"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30" rIns="96659" bIns="4833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E4C0B7-65BD-4DD0-BD02-8FED8E6CB800}" type="slidenum">
              <a:rPr lang="en-US" altLang="en-US" sz="1300">
                <a:latin typeface="Arial" panose="020B0604020202020204" pitchFamily="34" charset="0"/>
              </a:rPr>
              <a:pPr algn="r" eaLnBrk="1" hangingPunct="1">
                <a:spcBef>
                  <a:spcPct val="0"/>
                </a:spcBef>
              </a:pPr>
              <a:t>10</a:t>
            </a:fld>
            <a:endParaRPr lang="en-US" altLang="en-US" sz="1300">
              <a:latin typeface="Arial" panose="020B0604020202020204" pitchFamily="34" charset="0"/>
            </a:endParaRPr>
          </a:p>
        </p:txBody>
      </p:sp>
      <p:sp>
        <p:nvSpPr>
          <p:cNvPr id="14339" name="Rectangle 2">
            <a:extLst>
              <a:ext uri="{FF2B5EF4-FFF2-40B4-BE49-F238E27FC236}">
                <a16:creationId xmlns:a16="http://schemas.microsoft.com/office/drawing/2014/main" id="{8DCB0898-E66B-4488-8603-93186A485047}"/>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19340897-5566-4D71-9348-1977D55145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9" tIns="48330" rIns="96659" bIns="48330"/>
          <a:lstStyle/>
          <a:p>
            <a:pPr eaLnBrk="1" hangingPunct="1">
              <a:spcBef>
                <a:spcPct val="0"/>
              </a:spcBef>
            </a:pPr>
            <a:r>
              <a:rPr lang="en-US" altLang="en-US"/>
              <a:t>Figure: 08-15</a:t>
            </a:r>
          </a:p>
          <a:p>
            <a:pPr eaLnBrk="1" hangingPunct="1">
              <a:spcBef>
                <a:spcPct val="0"/>
              </a:spcBef>
            </a:pPr>
            <a:endParaRPr lang="en-US" altLang="en-US"/>
          </a:p>
          <a:p>
            <a:pPr eaLnBrk="1" hangingPunct="1">
              <a:spcBef>
                <a:spcPct val="0"/>
              </a:spcBef>
            </a:pPr>
            <a:r>
              <a:rPr lang="en-US" altLang="en-US"/>
              <a:t>Title: </a:t>
            </a:r>
          </a:p>
          <a:p>
            <a:pPr eaLnBrk="1" hangingPunct="1">
              <a:spcBef>
                <a:spcPct val="0"/>
              </a:spcBef>
            </a:pPr>
            <a:r>
              <a:rPr lang="en-US" altLang="en-US"/>
              <a:t>Ethnic groups in Southwest Asia.</a:t>
            </a:r>
          </a:p>
          <a:p>
            <a:pPr eaLnBrk="1" hangingPunct="1">
              <a:spcBef>
                <a:spcPct val="0"/>
              </a:spcBef>
            </a:pPr>
            <a:endParaRPr lang="en-US" altLang="en-US"/>
          </a:p>
          <a:p>
            <a:pPr eaLnBrk="1" hangingPunct="1">
              <a:spcBef>
                <a:spcPct val="0"/>
              </a:spcBef>
            </a:pPr>
            <a:r>
              <a:rPr lang="en-US" altLang="en-US"/>
              <a:t>Caption: </a:t>
            </a:r>
          </a:p>
          <a:p>
            <a:pPr eaLnBrk="1" hangingPunct="1">
              <a:spcBef>
                <a:spcPct val="0"/>
              </a:spcBef>
            </a:pPr>
            <a:r>
              <a:rPr lang="en-US" altLang="en-US"/>
              <a:t>During the Cold War, the United States and the Soviet Union viewed conflicts in this region as part of a global struggle in support of or against the spread of communism. More recently, U.S. officials have regarded conflicts in Southwest Asia as part of the global war on terrorism. As the map shows, boundaries between ethnic groups do not match boundaries between countries in Southwest Asia, especially Iraq, Iran, Afghanistan, and Pakistan. This mismatch plays a critical role in the region's many wars.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805E02-6A97-42A6-BC83-8589E433B5B8}"/>
              </a:ext>
            </a:extLst>
          </p:cNvPr>
          <p:cNvSpPr>
            <a:spLocks noGrp="1"/>
          </p:cNvSpPr>
          <p:nvPr>
            <p:ph type="dt" sz="half" idx="10"/>
          </p:nvPr>
        </p:nvSpPr>
        <p:spPr/>
        <p:txBody>
          <a:bodyPr/>
          <a:lstStyle>
            <a:lvl1pPr>
              <a:defRPr/>
            </a:lvl1pPr>
          </a:lstStyle>
          <a:p>
            <a:pPr>
              <a:defRPr/>
            </a:pPr>
            <a:fld id="{424B2EC4-1241-49CA-9D50-B810A4E753D4}" type="datetimeFigureOut">
              <a:rPr lang="en-US"/>
              <a:pPr>
                <a:defRPr/>
              </a:pPr>
              <a:t>3/19/2020</a:t>
            </a:fld>
            <a:endParaRPr lang="en-US"/>
          </a:p>
        </p:txBody>
      </p:sp>
      <p:sp>
        <p:nvSpPr>
          <p:cNvPr id="5" name="Footer Placeholder 4">
            <a:extLst>
              <a:ext uri="{FF2B5EF4-FFF2-40B4-BE49-F238E27FC236}">
                <a16:creationId xmlns:a16="http://schemas.microsoft.com/office/drawing/2014/main" id="{094865F3-595F-4275-B358-567F5F70B5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587E3F-7363-4269-B3B7-0F6EED216AFF}"/>
              </a:ext>
            </a:extLst>
          </p:cNvPr>
          <p:cNvSpPr>
            <a:spLocks noGrp="1"/>
          </p:cNvSpPr>
          <p:nvPr>
            <p:ph type="sldNum" sz="quarter" idx="12"/>
          </p:nvPr>
        </p:nvSpPr>
        <p:spPr/>
        <p:txBody>
          <a:bodyPr/>
          <a:lstStyle>
            <a:lvl1pPr>
              <a:defRPr/>
            </a:lvl1pPr>
          </a:lstStyle>
          <a:p>
            <a:fld id="{6CD03CA4-2275-4963-A07C-C0AFBD9DED1F}" type="slidenum">
              <a:rPr lang="en-US" altLang="en-US"/>
              <a:pPr/>
              <a:t>‹#›</a:t>
            </a:fld>
            <a:endParaRPr lang="en-US" altLang="en-US"/>
          </a:p>
        </p:txBody>
      </p:sp>
    </p:spTree>
    <p:extLst>
      <p:ext uri="{BB962C8B-B14F-4D97-AF65-F5344CB8AC3E}">
        <p14:creationId xmlns:p14="http://schemas.microsoft.com/office/powerpoint/2010/main" val="81337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5D728-83A9-4D01-995A-62C9622020B7}"/>
              </a:ext>
            </a:extLst>
          </p:cNvPr>
          <p:cNvSpPr>
            <a:spLocks noGrp="1"/>
          </p:cNvSpPr>
          <p:nvPr>
            <p:ph type="dt" sz="half" idx="10"/>
          </p:nvPr>
        </p:nvSpPr>
        <p:spPr/>
        <p:txBody>
          <a:bodyPr/>
          <a:lstStyle>
            <a:lvl1pPr>
              <a:defRPr/>
            </a:lvl1pPr>
          </a:lstStyle>
          <a:p>
            <a:pPr>
              <a:defRPr/>
            </a:pPr>
            <a:fld id="{24AFB599-CDB4-4506-A3F4-CF7DB4E5AD68}" type="datetimeFigureOut">
              <a:rPr lang="en-US"/>
              <a:pPr>
                <a:defRPr/>
              </a:pPr>
              <a:t>3/19/2020</a:t>
            </a:fld>
            <a:endParaRPr lang="en-US"/>
          </a:p>
        </p:txBody>
      </p:sp>
      <p:sp>
        <p:nvSpPr>
          <p:cNvPr id="5" name="Footer Placeholder 4">
            <a:extLst>
              <a:ext uri="{FF2B5EF4-FFF2-40B4-BE49-F238E27FC236}">
                <a16:creationId xmlns:a16="http://schemas.microsoft.com/office/drawing/2014/main" id="{6EC111A2-C5BF-4DD5-ACD3-3F83840FDC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477329-321E-4898-8751-229E347FC66C}"/>
              </a:ext>
            </a:extLst>
          </p:cNvPr>
          <p:cNvSpPr>
            <a:spLocks noGrp="1"/>
          </p:cNvSpPr>
          <p:nvPr>
            <p:ph type="sldNum" sz="quarter" idx="12"/>
          </p:nvPr>
        </p:nvSpPr>
        <p:spPr/>
        <p:txBody>
          <a:bodyPr/>
          <a:lstStyle>
            <a:lvl1pPr>
              <a:defRPr/>
            </a:lvl1pPr>
          </a:lstStyle>
          <a:p>
            <a:fld id="{8C8A5533-ECFF-434A-9500-065862872B73}" type="slidenum">
              <a:rPr lang="en-US" altLang="en-US"/>
              <a:pPr/>
              <a:t>‹#›</a:t>
            </a:fld>
            <a:endParaRPr lang="en-US" altLang="en-US"/>
          </a:p>
        </p:txBody>
      </p:sp>
    </p:spTree>
    <p:extLst>
      <p:ext uri="{BB962C8B-B14F-4D97-AF65-F5344CB8AC3E}">
        <p14:creationId xmlns:p14="http://schemas.microsoft.com/office/powerpoint/2010/main" val="78206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8B319-D86B-4586-B69E-A764D5C82CE8}"/>
              </a:ext>
            </a:extLst>
          </p:cNvPr>
          <p:cNvSpPr>
            <a:spLocks noGrp="1"/>
          </p:cNvSpPr>
          <p:nvPr>
            <p:ph type="dt" sz="half" idx="10"/>
          </p:nvPr>
        </p:nvSpPr>
        <p:spPr/>
        <p:txBody>
          <a:bodyPr/>
          <a:lstStyle>
            <a:lvl1pPr>
              <a:defRPr/>
            </a:lvl1pPr>
          </a:lstStyle>
          <a:p>
            <a:pPr>
              <a:defRPr/>
            </a:pPr>
            <a:fld id="{4B67150D-93CF-4AC4-8F40-BF1CEC31D943}" type="datetimeFigureOut">
              <a:rPr lang="en-US"/>
              <a:pPr>
                <a:defRPr/>
              </a:pPr>
              <a:t>3/19/2020</a:t>
            </a:fld>
            <a:endParaRPr lang="en-US"/>
          </a:p>
        </p:txBody>
      </p:sp>
      <p:sp>
        <p:nvSpPr>
          <p:cNvPr id="5" name="Footer Placeholder 4">
            <a:extLst>
              <a:ext uri="{FF2B5EF4-FFF2-40B4-BE49-F238E27FC236}">
                <a16:creationId xmlns:a16="http://schemas.microsoft.com/office/drawing/2014/main" id="{F260CC33-33AF-456A-923E-69822FFC58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269432-2331-4BF1-A6CF-61240940705D}"/>
              </a:ext>
            </a:extLst>
          </p:cNvPr>
          <p:cNvSpPr>
            <a:spLocks noGrp="1"/>
          </p:cNvSpPr>
          <p:nvPr>
            <p:ph type="sldNum" sz="quarter" idx="12"/>
          </p:nvPr>
        </p:nvSpPr>
        <p:spPr/>
        <p:txBody>
          <a:bodyPr/>
          <a:lstStyle>
            <a:lvl1pPr>
              <a:defRPr/>
            </a:lvl1pPr>
          </a:lstStyle>
          <a:p>
            <a:fld id="{802D0ADA-70AE-4549-AEE5-EED3CEB93CCD}" type="slidenum">
              <a:rPr lang="en-US" altLang="en-US"/>
              <a:pPr/>
              <a:t>‹#›</a:t>
            </a:fld>
            <a:endParaRPr lang="en-US" altLang="en-US"/>
          </a:p>
        </p:txBody>
      </p:sp>
    </p:spTree>
    <p:extLst>
      <p:ext uri="{BB962C8B-B14F-4D97-AF65-F5344CB8AC3E}">
        <p14:creationId xmlns:p14="http://schemas.microsoft.com/office/powerpoint/2010/main" val="2770156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40B19-2344-427A-A040-333564FEEC04}"/>
              </a:ext>
            </a:extLst>
          </p:cNvPr>
          <p:cNvSpPr>
            <a:spLocks noGrp="1"/>
          </p:cNvSpPr>
          <p:nvPr>
            <p:ph type="dt" sz="half" idx="10"/>
          </p:nvPr>
        </p:nvSpPr>
        <p:spPr/>
        <p:txBody>
          <a:bodyPr/>
          <a:lstStyle>
            <a:lvl1pPr>
              <a:defRPr/>
            </a:lvl1pPr>
          </a:lstStyle>
          <a:p>
            <a:pPr>
              <a:defRPr/>
            </a:pPr>
            <a:fld id="{8C745892-251A-4697-A351-F5AA78F9C649}" type="datetimeFigureOut">
              <a:rPr lang="en-US"/>
              <a:pPr>
                <a:defRPr/>
              </a:pPr>
              <a:t>3/19/2020</a:t>
            </a:fld>
            <a:endParaRPr lang="en-US"/>
          </a:p>
        </p:txBody>
      </p:sp>
      <p:sp>
        <p:nvSpPr>
          <p:cNvPr id="5" name="Footer Placeholder 4">
            <a:extLst>
              <a:ext uri="{FF2B5EF4-FFF2-40B4-BE49-F238E27FC236}">
                <a16:creationId xmlns:a16="http://schemas.microsoft.com/office/drawing/2014/main" id="{151A49F3-EA66-460D-897D-A55EBB43EF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F8796A-53E2-465A-8146-2E42BA1A3BDA}"/>
              </a:ext>
            </a:extLst>
          </p:cNvPr>
          <p:cNvSpPr>
            <a:spLocks noGrp="1"/>
          </p:cNvSpPr>
          <p:nvPr>
            <p:ph type="sldNum" sz="quarter" idx="12"/>
          </p:nvPr>
        </p:nvSpPr>
        <p:spPr/>
        <p:txBody>
          <a:bodyPr/>
          <a:lstStyle>
            <a:lvl1pPr>
              <a:defRPr/>
            </a:lvl1pPr>
          </a:lstStyle>
          <a:p>
            <a:fld id="{83A19EA3-8F56-43E0-B22F-FECD030D1BEE}" type="slidenum">
              <a:rPr lang="en-US" altLang="en-US"/>
              <a:pPr/>
              <a:t>‹#›</a:t>
            </a:fld>
            <a:endParaRPr lang="en-US" altLang="en-US"/>
          </a:p>
        </p:txBody>
      </p:sp>
    </p:spTree>
    <p:extLst>
      <p:ext uri="{BB962C8B-B14F-4D97-AF65-F5344CB8AC3E}">
        <p14:creationId xmlns:p14="http://schemas.microsoft.com/office/powerpoint/2010/main" val="417429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F241B3-D75A-41B5-A236-DDAD4761C25D}"/>
              </a:ext>
            </a:extLst>
          </p:cNvPr>
          <p:cNvSpPr>
            <a:spLocks noGrp="1"/>
          </p:cNvSpPr>
          <p:nvPr>
            <p:ph type="dt" sz="half" idx="10"/>
          </p:nvPr>
        </p:nvSpPr>
        <p:spPr/>
        <p:txBody>
          <a:bodyPr/>
          <a:lstStyle>
            <a:lvl1pPr>
              <a:defRPr/>
            </a:lvl1pPr>
          </a:lstStyle>
          <a:p>
            <a:pPr>
              <a:defRPr/>
            </a:pPr>
            <a:fld id="{A913B517-8698-4B1B-BBB6-ECA5AF4C8102}" type="datetimeFigureOut">
              <a:rPr lang="en-US"/>
              <a:pPr>
                <a:defRPr/>
              </a:pPr>
              <a:t>3/19/2020</a:t>
            </a:fld>
            <a:endParaRPr lang="en-US"/>
          </a:p>
        </p:txBody>
      </p:sp>
      <p:sp>
        <p:nvSpPr>
          <p:cNvPr id="5" name="Footer Placeholder 4">
            <a:extLst>
              <a:ext uri="{FF2B5EF4-FFF2-40B4-BE49-F238E27FC236}">
                <a16:creationId xmlns:a16="http://schemas.microsoft.com/office/drawing/2014/main" id="{C2299683-44B5-48A3-B7C6-072639C69C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4239B-CD46-4AEC-9C91-8127FC8CDB15}"/>
              </a:ext>
            </a:extLst>
          </p:cNvPr>
          <p:cNvSpPr>
            <a:spLocks noGrp="1"/>
          </p:cNvSpPr>
          <p:nvPr>
            <p:ph type="sldNum" sz="quarter" idx="12"/>
          </p:nvPr>
        </p:nvSpPr>
        <p:spPr/>
        <p:txBody>
          <a:bodyPr/>
          <a:lstStyle>
            <a:lvl1pPr>
              <a:defRPr/>
            </a:lvl1pPr>
          </a:lstStyle>
          <a:p>
            <a:fld id="{3CDACADE-8B2D-48C0-AE1C-FCB559B00B09}" type="slidenum">
              <a:rPr lang="en-US" altLang="en-US"/>
              <a:pPr/>
              <a:t>‹#›</a:t>
            </a:fld>
            <a:endParaRPr lang="en-US" altLang="en-US"/>
          </a:p>
        </p:txBody>
      </p:sp>
    </p:spTree>
    <p:extLst>
      <p:ext uri="{BB962C8B-B14F-4D97-AF65-F5344CB8AC3E}">
        <p14:creationId xmlns:p14="http://schemas.microsoft.com/office/powerpoint/2010/main" val="216595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961E60F-6565-4B19-9F38-37AEF7D7842A}"/>
              </a:ext>
            </a:extLst>
          </p:cNvPr>
          <p:cNvSpPr>
            <a:spLocks noGrp="1"/>
          </p:cNvSpPr>
          <p:nvPr>
            <p:ph type="dt" sz="half" idx="10"/>
          </p:nvPr>
        </p:nvSpPr>
        <p:spPr/>
        <p:txBody>
          <a:bodyPr/>
          <a:lstStyle>
            <a:lvl1pPr>
              <a:defRPr/>
            </a:lvl1pPr>
          </a:lstStyle>
          <a:p>
            <a:pPr>
              <a:defRPr/>
            </a:pPr>
            <a:fld id="{A5B6EBB1-CE75-4980-8747-32737A96A3FB}" type="datetimeFigureOut">
              <a:rPr lang="en-US"/>
              <a:pPr>
                <a:defRPr/>
              </a:pPr>
              <a:t>3/19/2020</a:t>
            </a:fld>
            <a:endParaRPr lang="en-US"/>
          </a:p>
        </p:txBody>
      </p:sp>
      <p:sp>
        <p:nvSpPr>
          <p:cNvPr id="6" name="Footer Placeholder 4">
            <a:extLst>
              <a:ext uri="{FF2B5EF4-FFF2-40B4-BE49-F238E27FC236}">
                <a16:creationId xmlns:a16="http://schemas.microsoft.com/office/drawing/2014/main" id="{5ABDB8CF-E305-4BC8-9696-AC29B52492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C84985-1A36-4A94-8A08-C3B6AB117806}"/>
              </a:ext>
            </a:extLst>
          </p:cNvPr>
          <p:cNvSpPr>
            <a:spLocks noGrp="1"/>
          </p:cNvSpPr>
          <p:nvPr>
            <p:ph type="sldNum" sz="quarter" idx="12"/>
          </p:nvPr>
        </p:nvSpPr>
        <p:spPr/>
        <p:txBody>
          <a:bodyPr/>
          <a:lstStyle>
            <a:lvl1pPr>
              <a:defRPr/>
            </a:lvl1pPr>
          </a:lstStyle>
          <a:p>
            <a:fld id="{19BB349A-F3DD-467E-B666-D2059D08CC0B}" type="slidenum">
              <a:rPr lang="en-US" altLang="en-US"/>
              <a:pPr/>
              <a:t>‹#›</a:t>
            </a:fld>
            <a:endParaRPr lang="en-US" altLang="en-US"/>
          </a:p>
        </p:txBody>
      </p:sp>
    </p:spTree>
    <p:extLst>
      <p:ext uri="{BB962C8B-B14F-4D97-AF65-F5344CB8AC3E}">
        <p14:creationId xmlns:p14="http://schemas.microsoft.com/office/powerpoint/2010/main" val="3522858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09B19B1-12CC-4BDD-98DB-29754A0140AF}"/>
              </a:ext>
            </a:extLst>
          </p:cNvPr>
          <p:cNvSpPr>
            <a:spLocks noGrp="1"/>
          </p:cNvSpPr>
          <p:nvPr>
            <p:ph type="dt" sz="half" idx="10"/>
          </p:nvPr>
        </p:nvSpPr>
        <p:spPr/>
        <p:txBody>
          <a:bodyPr/>
          <a:lstStyle>
            <a:lvl1pPr>
              <a:defRPr/>
            </a:lvl1pPr>
          </a:lstStyle>
          <a:p>
            <a:pPr>
              <a:defRPr/>
            </a:pPr>
            <a:fld id="{2271F0BB-65F0-4523-A566-6049BDFCCAD2}" type="datetimeFigureOut">
              <a:rPr lang="en-US"/>
              <a:pPr>
                <a:defRPr/>
              </a:pPr>
              <a:t>3/19/2020</a:t>
            </a:fld>
            <a:endParaRPr lang="en-US"/>
          </a:p>
        </p:txBody>
      </p:sp>
      <p:sp>
        <p:nvSpPr>
          <p:cNvPr id="8" name="Footer Placeholder 4">
            <a:extLst>
              <a:ext uri="{FF2B5EF4-FFF2-40B4-BE49-F238E27FC236}">
                <a16:creationId xmlns:a16="http://schemas.microsoft.com/office/drawing/2014/main" id="{7FB9473F-EAD2-4004-B445-398D6CB4F6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613CC58-48B8-4867-9B38-1354595669D9}"/>
              </a:ext>
            </a:extLst>
          </p:cNvPr>
          <p:cNvSpPr>
            <a:spLocks noGrp="1"/>
          </p:cNvSpPr>
          <p:nvPr>
            <p:ph type="sldNum" sz="quarter" idx="12"/>
          </p:nvPr>
        </p:nvSpPr>
        <p:spPr/>
        <p:txBody>
          <a:bodyPr/>
          <a:lstStyle>
            <a:lvl1pPr>
              <a:defRPr/>
            </a:lvl1pPr>
          </a:lstStyle>
          <a:p>
            <a:fld id="{12977261-3BED-419C-B56A-2B45937A8493}" type="slidenum">
              <a:rPr lang="en-US" altLang="en-US"/>
              <a:pPr/>
              <a:t>‹#›</a:t>
            </a:fld>
            <a:endParaRPr lang="en-US" altLang="en-US"/>
          </a:p>
        </p:txBody>
      </p:sp>
    </p:spTree>
    <p:extLst>
      <p:ext uri="{BB962C8B-B14F-4D97-AF65-F5344CB8AC3E}">
        <p14:creationId xmlns:p14="http://schemas.microsoft.com/office/powerpoint/2010/main" val="145915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FD4D941-3D5D-4B95-9263-9B6AB6025D95}"/>
              </a:ext>
            </a:extLst>
          </p:cNvPr>
          <p:cNvSpPr>
            <a:spLocks noGrp="1"/>
          </p:cNvSpPr>
          <p:nvPr>
            <p:ph type="dt" sz="half" idx="10"/>
          </p:nvPr>
        </p:nvSpPr>
        <p:spPr/>
        <p:txBody>
          <a:bodyPr/>
          <a:lstStyle>
            <a:lvl1pPr>
              <a:defRPr/>
            </a:lvl1pPr>
          </a:lstStyle>
          <a:p>
            <a:pPr>
              <a:defRPr/>
            </a:pPr>
            <a:fld id="{07E73F57-B78C-4D41-B9F1-1A945163F6A6}" type="datetimeFigureOut">
              <a:rPr lang="en-US"/>
              <a:pPr>
                <a:defRPr/>
              </a:pPr>
              <a:t>3/19/2020</a:t>
            </a:fld>
            <a:endParaRPr lang="en-US"/>
          </a:p>
        </p:txBody>
      </p:sp>
      <p:sp>
        <p:nvSpPr>
          <p:cNvPr id="4" name="Footer Placeholder 4">
            <a:extLst>
              <a:ext uri="{FF2B5EF4-FFF2-40B4-BE49-F238E27FC236}">
                <a16:creationId xmlns:a16="http://schemas.microsoft.com/office/drawing/2014/main" id="{501A9749-6DCB-4177-A600-A623832CEDB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62492E4-9B5D-40BD-9FFD-FEBE76FF1266}"/>
              </a:ext>
            </a:extLst>
          </p:cNvPr>
          <p:cNvSpPr>
            <a:spLocks noGrp="1"/>
          </p:cNvSpPr>
          <p:nvPr>
            <p:ph type="sldNum" sz="quarter" idx="12"/>
          </p:nvPr>
        </p:nvSpPr>
        <p:spPr/>
        <p:txBody>
          <a:bodyPr/>
          <a:lstStyle>
            <a:lvl1pPr>
              <a:defRPr/>
            </a:lvl1pPr>
          </a:lstStyle>
          <a:p>
            <a:fld id="{CA491ED4-87CF-4CC1-8659-94C3D526FD86}" type="slidenum">
              <a:rPr lang="en-US" altLang="en-US"/>
              <a:pPr/>
              <a:t>‹#›</a:t>
            </a:fld>
            <a:endParaRPr lang="en-US" altLang="en-US"/>
          </a:p>
        </p:txBody>
      </p:sp>
    </p:spTree>
    <p:extLst>
      <p:ext uri="{BB962C8B-B14F-4D97-AF65-F5344CB8AC3E}">
        <p14:creationId xmlns:p14="http://schemas.microsoft.com/office/powerpoint/2010/main" val="267995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1A007B-5D66-4DE1-8380-13AC5ACEF0EF}"/>
              </a:ext>
            </a:extLst>
          </p:cNvPr>
          <p:cNvSpPr>
            <a:spLocks noGrp="1"/>
          </p:cNvSpPr>
          <p:nvPr>
            <p:ph type="dt" sz="half" idx="10"/>
          </p:nvPr>
        </p:nvSpPr>
        <p:spPr/>
        <p:txBody>
          <a:bodyPr/>
          <a:lstStyle>
            <a:lvl1pPr>
              <a:defRPr/>
            </a:lvl1pPr>
          </a:lstStyle>
          <a:p>
            <a:pPr>
              <a:defRPr/>
            </a:pPr>
            <a:fld id="{CCC2B857-D322-465B-A7AA-315EB4C4FEBD}" type="datetimeFigureOut">
              <a:rPr lang="en-US"/>
              <a:pPr>
                <a:defRPr/>
              </a:pPr>
              <a:t>3/19/2020</a:t>
            </a:fld>
            <a:endParaRPr lang="en-US"/>
          </a:p>
        </p:txBody>
      </p:sp>
      <p:sp>
        <p:nvSpPr>
          <p:cNvPr id="3" name="Footer Placeholder 4">
            <a:extLst>
              <a:ext uri="{FF2B5EF4-FFF2-40B4-BE49-F238E27FC236}">
                <a16:creationId xmlns:a16="http://schemas.microsoft.com/office/drawing/2014/main" id="{D691EE45-0EB5-46FB-951A-46D3D2BC95D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6D201CC-D0DF-4A7C-AB37-FF1A1500E9C6}"/>
              </a:ext>
            </a:extLst>
          </p:cNvPr>
          <p:cNvSpPr>
            <a:spLocks noGrp="1"/>
          </p:cNvSpPr>
          <p:nvPr>
            <p:ph type="sldNum" sz="quarter" idx="12"/>
          </p:nvPr>
        </p:nvSpPr>
        <p:spPr/>
        <p:txBody>
          <a:bodyPr/>
          <a:lstStyle>
            <a:lvl1pPr>
              <a:defRPr/>
            </a:lvl1pPr>
          </a:lstStyle>
          <a:p>
            <a:fld id="{E68D6506-A077-4EC3-9705-19BFAD1BAF5A}" type="slidenum">
              <a:rPr lang="en-US" altLang="en-US"/>
              <a:pPr/>
              <a:t>‹#›</a:t>
            </a:fld>
            <a:endParaRPr lang="en-US" altLang="en-US"/>
          </a:p>
        </p:txBody>
      </p:sp>
    </p:spTree>
    <p:extLst>
      <p:ext uri="{BB962C8B-B14F-4D97-AF65-F5344CB8AC3E}">
        <p14:creationId xmlns:p14="http://schemas.microsoft.com/office/powerpoint/2010/main" val="6014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9E8FCC4-F3E2-4955-BD9F-044226D3FD75}"/>
              </a:ext>
            </a:extLst>
          </p:cNvPr>
          <p:cNvSpPr>
            <a:spLocks noGrp="1"/>
          </p:cNvSpPr>
          <p:nvPr>
            <p:ph type="dt" sz="half" idx="10"/>
          </p:nvPr>
        </p:nvSpPr>
        <p:spPr/>
        <p:txBody>
          <a:bodyPr/>
          <a:lstStyle>
            <a:lvl1pPr>
              <a:defRPr/>
            </a:lvl1pPr>
          </a:lstStyle>
          <a:p>
            <a:pPr>
              <a:defRPr/>
            </a:pPr>
            <a:fld id="{7B836162-A6DB-46E8-AA78-1348A1E9B428}" type="datetimeFigureOut">
              <a:rPr lang="en-US"/>
              <a:pPr>
                <a:defRPr/>
              </a:pPr>
              <a:t>3/19/2020</a:t>
            </a:fld>
            <a:endParaRPr lang="en-US"/>
          </a:p>
        </p:txBody>
      </p:sp>
      <p:sp>
        <p:nvSpPr>
          <p:cNvPr id="6" name="Footer Placeholder 4">
            <a:extLst>
              <a:ext uri="{FF2B5EF4-FFF2-40B4-BE49-F238E27FC236}">
                <a16:creationId xmlns:a16="http://schemas.microsoft.com/office/drawing/2014/main" id="{497163EF-2578-4F89-B968-E887F2EBCC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E7136B-6943-46E8-90E2-8FF19E9B5C5A}"/>
              </a:ext>
            </a:extLst>
          </p:cNvPr>
          <p:cNvSpPr>
            <a:spLocks noGrp="1"/>
          </p:cNvSpPr>
          <p:nvPr>
            <p:ph type="sldNum" sz="quarter" idx="12"/>
          </p:nvPr>
        </p:nvSpPr>
        <p:spPr/>
        <p:txBody>
          <a:bodyPr/>
          <a:lstStyle>
            <a:lvl1pPr>
              <a:defRPr/>
            </a:lvl1pPr>
          </a:lstStyle>
          <a:p>
            <a:fld id="{2E83AE04-7F87-4657-971D-1D154FC3B8A8}" type="slidenum">
              <a:rPr lang="en-US" altLang="en-US"/>
              <a:pPr/>
              <a:t>‹#›</a:t>
            </a:fld>
            <a:endParaRPr lang="en-US" altLang="en-US"/>
          </a:p>
        </p:txBody>
      </p:sp>
    </p:spTree>
    <p:extLst>
      <p:ext uri="{BB962C8B-B14F-4D97-AF65-F5344CB8AC3E}">
        <p14:creationId xmlns:p14="http://schemas.microsoft.com/office/powerpoint/2010/main" val="349762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5A561A9-A5DD-4F01-9DDB-C3BB62F4439F}"/>
              </a:ext>
            </a:extLst>
          </p:cNvPr>
          <p:cNvSpPr>
            <a:spLocks noGrp="1"/>
          </p:cNvSpPr>
          <p:nvPr>
            <p:ph type="dt" sz="half" idx="10"/>
          </p:nvPr>
        </p:nvSpPr>
        <p:spPr/>
        <p:txBody>
          <a:bodyPr/>
          <a:lstStyle>
            <a:lvl1pPr>
              <a:defRPr/>
            </a:lvl1pPr>
          </a:lstStyle>
          <a:p>
            <a:pPr>
              <a:defRPr/>
            </a:pPr>
            <a:fld id="{439757C0-8EF4-46C1-98BE-11B03064F0D2}" type="datetimeFigureOut">
              <a:rPr lang="en-US"/>
              <a:pPr>
                <a:defRPr/>
              </a:pPr>
              <a:t>3/19/2020</a:t>
            </a:fld>
            <a:endParaRPr lang="en-US"/>
          </a:p>
        </p:txBody>
      </p:sp>
      <p:sp>
        <p:nvSpPr>
          <p:cNvPr id="6" name="Footer Placeholder 4">
            <a:extLst>
              <a:ext uri="{FF2B5EF4-FFF2-40B4-BE49-F238E27FC236}">
                <a16:creationId xmlns:a16="http://schemas.microsoft.com/office/drawing/2014/main" id="{26B4D6CB-8369-4D62-B98A-F5F51F27F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91B760-E03E-454E-B87E-E315A2E399A7}"/>
              </a:ext>
            </a:extLst>
          </p:cNvPr>
          <p:cNvSpPr>
            <a:spLocks noGrp="1"/>
          </p:cNvSpPr>
          <p:nvPr>
            <p:ph type="sldNum" sz="quarter" idx="12"/>
          </p:nvPr>
        </p:nvSpPr>
        <p:spPr/>
        <p:txBody>
          <a:bodyPr/>
          <a:lstStyle>
            <a:lvl1pPr>
              <a:defRPr/>
            </a:lvl1pPr>
          </a:lstStyle>
          <a:p>
            <a:fld id="{1D799EA8-0F46-47D9-BE1D-F4267722223D}" type="slidenum">
              <a:rPr lang="en-US" altLang="en-US"/>
              <a:pPr/>
              <a:t>‹#›</a:t>
            </a:fld>
            <a:endParaRPr lang="en-US" altLang="en-US"/>
          </a:p>
        </p:txBody>
      </p:sp>
    </p:spTree>
    <p:extLst>
      <p:ext uri="{BB962C8B-B14F-4D97-AF65-F5344CB8AC3E}">
        <p14:creationId xmlns:p14="http://schemas.microsoft.com/office/powerpoint/2010/main" val="267612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441F116-F7E5-48C6-B7AD-810EF292B6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A5CDA-903A-41A2-872B-03BEEBFD224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4CA30D-D1AB-4E31-9913-4C5A7CFC4DB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6CF4839-441A-4BAC-A6B0-B436377D1BED}" type="datetimeFigureOut">
              <a:rPr lang="en-US"/>
              <a:pPr>
                <a:defRPr/>
              </a:pPr>
              <a:t>3/19/2020</a:t>
            </a:fld>
            <a:endParaRPr lang="en-US"/>
          </a:p>
        </p:txBody>
      </p:sp>
      <p:sp>
        <p:nvSpPr>
          <p:cNvPr id="5" name="Footer Placeholder 4">
            <a:extLst>
              <a:ext uri="{FF2B5EF4-FFF2-40B4-BE49-F238E27FC236}">
                <a16:creationId xmlns:a16="http://schemas.microsoft.com/office/drawing/2014/main" id="{85C31CCC-BFEA-46CC-AD99-4D0920E82E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AAC3F14-9040-4CA1-83E3-6B43C806978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E567ACE0-9C1E-44CE-9414-27B83D3174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vi.wikipedia.org/wiki/Afghanistan"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ia.gov/library/publications/the-world-factbook/docs/notesanddefs.html?countryName=Afghanistan&amp;countryCode=af&amp;regionCode=sas#2122" TargetMode="External"/><Relationship Id="rId2" Type="http://schemas.openxmlformats.org/officeDocument/2006/relationships/hyperlink" Target="https://www.cia.gov/library/publications/the-world-factbook/docs/notesanddefs.html?countryName=Afghanistan&amp;countryCode=af&amp;regionCode=sas#207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Afghanistan,_Trends_in_the_Human_Development_Index_1970-2010.p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cia.gov/library/publications/the-world-factbook/docs/notesanddefs.html?countryName=Afghanistan&amp;countryCode=af&amp;regionCode=sa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legacy.lib.utexas.edu/maps/afghanistan.html"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en.wikipedia.org/wiki/Military_history_of_the_Soviet_Un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en.wikipedia.org/wiki/Pakistani_intelligence_services" TargetMode="External"/><Relationship Id="rId13" Type="http://schemas.openxmlformats.org/officeDocument/2006/relationships/hyperlink" Target="http://en.wikipedia.org/wiki/Arab" TargetMode="External"/><Relationship Id="rId3" Type="http://schemas.openxmlformats.org/officeDocument/2006/relationships/hyperlink" Target="http://en.wikipedia.org/wiki/United_Kingdom" TargetMode="External"/><Relationship Id="rId7" Type="http://schemas.openxmlformats.org/officeDocument/2006/relationships/hyperlink" Target="http://en.wikipedia.org/wiki/CIA" TargetMode="External"/><Relationship Id="rId12" Type="http://schemas.openxmlformats.org/officeDocument/2006/relationships/hyperlink" Target="http://en.wikipedia.org/wiki/Osama_bin_Laden" TargetMode="External"/><Relationship Id="rId2" Type="http://schemas.openxmlformats.org/officeDocument/2006/relationships/hyperlink" Target="http://en.wikipedia.org/wiki/Resistance_movement" TargetMode="External"/><Relationship Id="rId1" Type="http://schemas.openxmlformats.org/officeDocument/2006/relationships/slideLayout" Target="../slideLayouts/slideLayout2.xml"/><Relationship Id="rId6" Type="http://schemas.openxmlformats.org/officeDocument/2006/relationships/hyperlink" Target="http://en.wikipedia.org/wiki/Cold_War" TargetMode="External"/><Relationship Id="rId11" Type="http://schemas.openxmlformats.org/officeDocument/2006/relationships/hyperlink" Target="http://en.wikipedia.org/wiki/Atheist" TargetMode="External"/><Relationship Id="rId5" Type="http://schemas.openxmlformats.org/officeDocument/2006/relationships/hyperlink" Target="http://en.wikipedia.org/wiki/Moscow" TargetMode="External"/><Relationship Id="rId10" Type="http://schemas.openxmlformats.org/officeDocument/2006/relationships/hyperlink" Target="http://en.wikipedia.org/wiki/Jihad" TargetMode="External"/><Relationship Id="rId4" Type="http://schemas.openxmlformats.org/officeDocument/2006/relationships/hyperlink" Target="http://en.wikipedia.org/wiki/People%27s_Republic_of_China" TargetMode="External"/><Relationship Id="rId9" Type="http://schemas.openxmlformats.org/officeDocument/2006/relationships/hyperlink" Target="http://en.wikipedia.org/wiki/Operation_Cyclone" TargetMode="External"/><Relationship Id="rId14" Type="http://schemas.openxmlformats.org/officeDocument/2006/relationships/hyperlink" Target="http://en.wikipedia.org/wiki/Al-Qaed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en.wikipedia.org/wiki/Carpet_bombing" TargetMode="External"/><Relationship Id="rId3" Type="http://schemas.openxmlformats.org/officeDocument/2006/relationships/hyperlink" Target="http://en.wikipedia.org/wiki/Arid_climate" TargetMode="External"/><Relationship Id="rId7" Type="http://schemas.openxmlformats.org/officeDocument/2006/relationships/hyperlink" Target="http://en.wikipedia.org/wiki/Sweden" TargetMode="External"/><Relationship Id="rId2" Type="http://schemas.openxmlformats.org/officeDocument/2006/relationships/hyperlink" Target="http://en.wikipedia.org/wiki/Irrigation" TargetMode="External"/><Relationship Id="rId1" Type="http://schemas.openxmlformats.org/officeDocument/2006/relationships/slideLayout" Target="../slideLayouts/slideLayout2.xml"/><Relationship Id="rId6" Type="http://schemas.openxmlformats.org/officeDocument/2006/relationships/hyperlink" Target="http://en.wikipedia.org/wiki/Livestock" TargetMode="External"/><Relationship Id="rId5" Type="http://schemas.openxmlformats.org/officeDocument/2006/relationships/hyperlink" Target="http://en.wikipedia.org/wiki/Strafing" TargetMode="External"/><Relationship Id="rId10" Type="http://schemas.openxmlformats.org/officeDocument/2006/relationships/hyperlink" Target="http://en.wikipedia.org/wiki/Land_mine" TargetMode="External"/><Relationship Id="rId4" Type="http://schemas.openxmlformats.org/officeDocument/2006/relationships/hyperlink" Target="http://en.wikipedia.org/wiki/Strategic_bombing" TargetMode="External"/><Relationship Id="rId9" Type="http://schemas.openxmlformats.org/officeDocument/2006/relationships/hyperlink" Target="http://en.wikipedia.org/wiki/Bulldozing"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en.wikipedia.org/wiki/Osama_bin_Lade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en.wikipedia.org/wiki/Taliban" TargetMode="External"/><Relationship Id="rId3" Type="http://schemas.openxmlformats.org/officeDocument/2006/relationships/hyperlink" Target="http://en.wikipedia.org/wiki/Operation_Enduring_Freedom" TargetMode="External"/><Relationship Id="rId7" Type="http://schemas.openxmlformats.org/officeDocument/2006/relationships/hyperlink" Target="http://en.wikipedia.org/wiki/Northern_Alliance" TargetMode="External"/><Relationship Id="rId12" Type="http://schemas.openxmlformats.org/officeDocument/2006/relationships/hyperlink" Target="http://en.wikipedia.org/wiki/Suicide_bombings" TargetMode="External"/><Relationship Id="rId2" Type="http://schemas.openxmlformats.org/officeDocument/2006/relationships/hyperlink" Target="http://en.wikipedia.org/wiki/US_Armed_Forces" TargetMode="External"/><Relationship Id="rId1" Type="http://schemas.openxmlformats.org/officeDocument/2006/relationships/slideLayout" Target="../slideLayouts/slideLayout2.xml"/><Relationship Id="rId6" Type="http://schemas.openxmlformats.org/officeDocument/2006/relationships/hyperlink" Target="http://en.wikipedia.org/wiki/Terrorism" TargetMode="External"/><Relationship Id="rId11" Type="http://schemas.openxmlformats.org/officeDocument/2006/relationships/hyperlink" Target="http://en.wikipedia.org/wiki/Improvised_explosive_devices" TargetMode="External"/><Relationship Id="rId5" Type="http://schemas.openxmlformats.org/officeDocument/2006/relationships/hyperlink" Target="http://en.wikipedia.org/wiki/September_11_attacks" TargetMode="External"/><Relationship Id="rId10" Type="http://schemas.openxmlformats.org/officeDocument/2006/relationships/hyperlink" Target="http://en.wikipedia.org/wiki/International_Security_Assistance_Force" TargetMode="External"/><Relationship Id="rId4" Type="http://schemas.openxmlformats.org/officeDocument/2006/relationships/hyperlink" Target="http://en.wikipedia.org/wiki/HM_Armed_Forces" TargetMode="External"/><Relationship Id="rId9" Type="http://schemas.openxmlformats.org/officeDocument/2006/relationships/hyperlink" Target="http://en.wikipedia.org/wiki/Karzai_administratio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unn.asia/92620/%d8%a7%d9%81%d8%ba%d8%a7%d9%86%d8%b3%d8%aa%d8%a7%d9%86-%d8%b2%d8%a7%d8%b1%db%8d-%da%a9%d9%88%d9%8a/"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upload.wikimedia.org/wikipedia/commons/8/80/Neotaliban_insurgency_2002-2006_en.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muslimnews.co.uk/news/middle-east/afghanistan-attack-govt-compound-kills-43/"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vi.wikipedia.org/wiki/Afghanistan"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Kai_Eide" TargetMode="External"/><Relationship Id="rId2" Type="http://schemas.openxmlformats.org/officeDocument/2006/relationships/hyperlink" Target="http://en.wikipedia.org/wiki/Quetta_Shura" TargetMode="External"/><Relationship Id="rId1" Type="http://schemas.openxmlformats.org/officeDocument/2006/relationships/slideLayout" Target="../slideLayouts/slideLayout2.xml"/><Relationship Id="rId5" Type="http://schemas.openxmlformats.org/officeDocument/2006/relationships/hyperlink" Target="http://en.wikipedia.org/wiki/International_Conference_on_Afghanistan_London_2010" TargetMode="External"/><Relationship Id="rId4" Type="http://schemas.openxmlformats.org/officeDocument/2006/relationships/hyperlink" Target="http://en.wikipedia.org/wiki/Dubai"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en.wikipedia.org/wiki/David_H._Petrae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en.wikipedia.org/wiki/Maiwand" TargetMode="External"/><Relationship Id="rId3" Type="http://schemas.openxmlformats.org/officeDocument/2006/relationships/hyperlink" Target="http://en.wikipedia.org/wiki/Kandahar_Air_Field" TargetMode="External"/><Relationship Id="rId7" Type="http://schemas.openxmlformats.org/officeDocument/2006/relationships/hyperlink" Target="http://en.wikipedia.org/wiki/Helmand" TargetMode="External"/><Relationship Id="rId2" Type="http://schemas.openxmlformats.org/officeDocument/2006/relationships/hyperlink" Target="http://en.wikipedia.org/wiki/Kunar_Province" TargetMode="External"/><Relationship Id="rId1" Type="http://schemas.openxmlformats.org/officeDocument/2006/relationships/slideLayout" Target="../slideLayouts/slideLayout2.xml"/><Relationship Id="rId6" Type="http://schemas.openxmlformats.org/officeDocument/2006/relationships/hyperlink" Target="http://en.wikipedia.org/wiki/Kandahar_province" TargetMode="External"/><Relationship Id="rId11" Type="http://schemas.openxmlformats.org/officeDocument/2006/relationships/hyperlink" Target="http://en.wikipedia.org/wiki/Zabul" TargetMode="External"/><Relationship Id="rId5" Type="http://schemas.openxmlformats.org/officeDocument/2006/relationships/hyperlink" Target="http://en.wikipedia.org/wiki/The_Times" TargetMode="External"/><Relationship Id="rId10" Type="http://schemas.openxmlformats.org/officeDocument/2006/relationships/hyperlink" Target="http://en.wikipedia.org/wiki/Second_Anglo-Afghan_War" TargetMode="External"/><Relationship Id="rId4" Type="http://schemas.openxmlformats.org/officeDocument/2006/relationships/hyperlink" Target="http://en.wikipedia.org/wiki/Bagram_Air_Base" TargetMode="External"/><Relationship Id="rId9" Type="http://schemas.openxmlformats.org/officeDocument/2006/relationships/hyperlink" Target="http://en.wikipedia.org/wiki/Battle_of_Maiwand"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washingtonpost.com/world/asia-pacific"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bbc.co.uk/news/world-asia-51547726"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www.afghan-web.com/woman/equality_fades.htm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androidappsapk.co/detail-world-map-338749-1414472/"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theguardian.com/world/unitednations/2012/dec/11/all"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chicagotribune.com/entertainment/movies/chi-0505210066may21-story.html"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hyperlink" Target="https://www.dw.com/en/german-turkish-politician-g%C3%BCl-is-good-for-europe-turkey/a-2747725"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ah5lnELw97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Afghanistan"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Section_of_Kabul_in_October_201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en.wikipedia.org/wiki/Geography_of_Afghanistan#Mountain_systems" TargetMode="External"/><Relationship Id="rId13" Type="http://schemas.openxmlformats.org/officeDocument/2006/relationships/hyperlink" Target="http://en.wikipedia.org/wiki/Pashtuns" TargetMode="External"/><Relationship Id="rId18" Type="http://schemas.openxmlformats.org/officeDocument/2006/relationships/hyperlink" Target="http://en.wikipedia.org/wiki/Uzbeks" TargetMode="External"/><Relationship Id="rId26" Type="http://schemas.openxmlformats.org/officeDocument/2006/relationships/hyperlink" Target="http://en.wikipedia.org/wiki/Iran" TargetMode="External"/><Relationship Id="rId3" Type="http://schemas.openxmlformats.org/officeDocument/2006/relationships/hyperlink" Target="http://en.wikipedia.org/wiki/Muslim" TargetMode="External"/><Relationship Id="rId21" Type="http://schemas.openxmlformats.org/officeDocument/2006/relationships/hyperlink" Target="http://en.wikipedia.org/wiki/Islam_in_the_Soviet_Union" TargetMode="External"/><Relationship Id="rId7" Type="http://schemas.openxmlformats.org/officeDocument/2006/relationships/hyperlink" Target="http://en.wikipedia.org/wiki/Hinduism" TargetMode="External"/><Relationship Id="rId12" Type="http://schemas.openxmlformats.org/officeDocument/2006/relationships/hyperlink" Target="http://en.wikipedia.org/wiki/Demographics_of_Afghanistan" TargetMode="External"/><Relationship Id="rId17" Type="http://schemas.openxmlformats.org/officeDocument/2006/relationships/hyperlink" Target="http://en.wikipedia.org/wiki/Aimak" TargetMode="External"/><Relationship Id="rId25" Type="http://schemas.openxmlformats.org/officeDocument/2006/relationships/hyperlink" Target="http://en.wikipedia.org/wiki/Tajikistan" TargetMode="External"/><Relationship Id="rId2" Type="http://schemas.openxmlformats.org/officeDocument/2006/relationships/hyperlink" Target="http://en.wikipedia.org/wiki/Afghanistan" TargetMode="External"/><Relationship Id="rId16" Type="http://schemas.openxmlformats.org/officeDocument/2006/relationships/hyperlink" Target="http://en.wikipedia.org/wiki/Hazara_people" TargetMode="External"/><Relationship Id="rId20" Type="http://schemas.openxmlformats.org/officeDocument/2006/relationships/hyperlink" Target="http://en.wikipedia.org/wiki/Turkmen_people" TargetMode="External"/><Relationship Id="rId1" Type="http://schemas.openxmlformats.org/officeDocument/2006/relationships/slideLayout" Target="../slideLayouts/slideLayout2.xml"/><Relationship Id="rId6" Type="http://schemas.openxmlformats.org/officeDocument/2006/relationships/hyperlink" Target="http://en.wikipedia.org/wiki/Buddhism" TargetMode="External"/><Relationship Id="rId11" Type="http://schemas.openxmlformats.org/officeDocument/2006/relationships/hyperlink" Target="http://en.wikipedia.org/wiki/Culture_of_Afghanistan#Language" TargetMode="External"/><Relationship Id="rId24" Type="http://schemas.openxmlformats.org/officeDocument/2006/relationships/hyperlink" Target="http://en.wikipedia.org/wiki/Uzbekistan" TargetMode="External"/><Relationship Id="rId5" Type="http://schemas.openxmlformats.org/officeDocument/2006/relationships/hyperlink" Target="http://en.wikipedia.org/wiki/Zoroastrianism" TargetMode="External"/><Relationship Id="rId15" Type="http://schemas.openxmlformats.org/officeDocument/2006/relationships/hyperlink" Target="http://en.wikipedia.org/wiki/Tajik_people" TargetMode="External"/><Relationship Id="rId23" Type="http://schemas.openxmlformats.org/officeDocument/2006/relationships/hyperlink" Target="http://en.wikipedia.org/wiki/Turkmenistan" TargetMode="External"/><Relationship Id="rId10" Type="http://schemas.openxmlformats.org/officeDocument/2006/relationships/hyperlink" Target="http://en.wikipedia.org/wiki/Demographics_of_Afghanistan#History_and_identification_of_the_Afghan_people" TargetMode="External"/><Relationship Id="rId19" Type="http://schemas.openxmlformats.org/officeDocument/2006/relationships/hyperlink" Target="http://en.wikipedia.org/wiki/Uyghur_people" TargetMode="External"/><Relationship Id="rId4" Type="http://schemas.openxmlformats.org/officeDocument/2006/relationships/hyperlink" Target="http://en.wikipedia.org/wiki/Islamic_conquest_of_Afghanistan" TargetMode="External"/><Relationship Id="rId9" Type="http://schemas.openxmlformats.org/officeDocument/2006/relationships/hyperlink" Target="http://en.wikipedia.org/wiki/Geography_of_Afghanistan#Climate" TargetMode="External"/><Relationship Id="rId14" Type="http://schemas.openxmlformats.org/officeDocument/2006/relationships/hyperlink" Target="http://en.wikipedia.org/wiki/Ethnic_group" TargetMode="External"/><Relationship Id="rId22" Type="http://schemas.openxmlformats.org/officeDocument/2006/relationships/hyperlink" Target="http://en.wikipedia.org/wiki/Central_Asi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US_Army_ethnolinguistic_map_of_Afghanistan_--_circa_2001-09.jp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a:extLst>
              <a:ext uri="{FF2B5EF4-FFF2-40B4-BE49-F238E27FC236}">
                <a16:creationId xmlns:a16="http://schemas.microsoft.com/office/drawing/2014/main" id="{9595E592-2D96-4758-BBCD-6223780BD953}"/>
              </a:ext>
            </a:extLst>
          </p:cNvPr>
          <p:cNvSpPr>
            <a:spLocks noGrp="1"/>
          </p:cNvSpPr>
          <p:nvPr>
            <p:ph type="title"/>
          </p:nvPr>
        </p:nvSpPr>
        <p:spPr/>
        <p:txBody>
          <a:bodyPr/>
          <a:lstStyle/>
          <a:p>
            <a:r>
              <a:rPr lang="en-US" altLang="en-US">
                <a:solidFill>
                  <a:srgbClr val="FF0000"/>
                </a:solidFill>
                <a:latin typeface="Castellar" panose="020A0402060406010301" pitchFamily="18" charset="0"/>
              </a:rPr>
              <a:t>AFGHANISTAN</a:t>
            </a:r>
          </a:p>
        </p:txBody>
      </p:sp>
      <p:sp>
        <p:nvSpPr>
          <p:cNvPr id="4099" name="Content Placeholder 4">
            <a:extLst>
              <a:ext uri="{FF2B5EF4-FFF2-40B4-BE49-F238E27FC236}">
                <a16:creationId xmlns:a16="http://schemas.microsoft.com/office/drawing/2014/main" id="{80B8D5CE-2292-4662-A8CD-B663F59F2293}"/>
              </a:ext>
            </a:extLst>
          </p:cNvPr>
          <p:cNvSpPr>
            <a:spLocks noGrp="1"/>
          </p:cNvSpPr>
          <p:nvPr>
            <p:ph idx="1"/>
          </p:nvPr>
        </p:nvSpPr>
        <p:spPr>
          <a:xfrm>
            <a:off x="457200" y="1600200"/>
            <a:ext cx="8382000" cy="4525963"/>
          </a:xfrm>
        </p:spPr>
        <p:txBody>
          <a:bodyPr/>
          <a:lstStyle/>
          <a:p>
            <a:r>
              <a:rPr lang="en-US" altLang="en-US" sz="4000">
                <a:solidFill>
                  <a:srgbClr val="00B050"/>
                </a:solidFill>
                <a:latin typeface="Algerian" panose="04020705040A02060702" pitchFamily="82" charset="0"/>
              </a:rPr>
              <a:t>When and How will America’s longest war end?</a:t>
            </a:r>
          </a:p>
          <a:p>
            <a:endParaRPr lang="en-US" altLang="en-US" sz="4000">
              <a:latin typeface="Algerian" panose="04020705040A02060702" pitchFamily="82" charset="0"/>
            </a:endParaRPr>
          </a:p>
          <a:p>
            <a:pPr lvl="4"/>
            <a:r>
              <a:rPr lang="en-US" altLang="en-US" sz="2400">
                <a:latin typeface="Algerian" panose="04020705040A02060702" pitchFamily="82" charset="0"/>
              </a:rPr>
              <a:t>By:</a:t>
            </a:r>
          </a:p>
          <a:p>
            <a:pPr lvl="4"/>
            <a:r>
              <a:rPr lang="en-US" altLang="en-US" sz="2400">
                <a:latin typeface="Algerian" panose="04020705040A02060702" pitchFamily="82" charset="0"/>
              </a:rPr>
              <a:t>Baher Ghosheh</a:t>
            </a:r>
          </a:p>
          <a:p>
            <a:pPr lvl="4"/>
            <a:r>
              <a:rPr lang="en-US" altLang="en-US" sz="2400">
                <a:latin typeface="Algerian" panose="04020705040A02060702" pitchFamily="82" charset="0"/>
              </a:rPr>
              <a:t>Edinboro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
            <a:extLst>
              <a:ext uri="{FF2B5EF4-FFF2-40B4-BE49-F238E27FC236}">
                <a16:creationId xmlns:a16="http://schemas.microsoft.com/office/drawing/2014/main" id="{0EC72348-35BD-4658-85F2-44D75A282EED}"/>
              </a:ext>
            </a:extLst>
          </p:cNvPr>
          <p:cNvSpPr>
            <a:spLocks noGrp="1"/>
          </p:cNvSpPr>
          <p:nvPr>
            <p:ph type="title" idx="4294967295"/>
          </p:nvPr>
        </p:nvSpPr>
        <p:spPr>
          <a:xfrm>
            <a:off x="0" y="0"/>
            <a:ext cx="3048000" cy="6858000"/>
          </a:xfrm>
        </p:spPr>
        <p:txBody>
          <a:bodyPr/>
          <a:lstStyle/>
          <a:p>
            <a:pPr eaLnBrk="1" hangingPunct="1"/>
            <a:r>
              <a:rPr lang="en-US" altLang="en-US"/>
              <a:t>Ethnic and Language Groups</a:t>
            </a:r>
          </a:p>
        </p:txBody>
      </p:sp>
      <p:sp>
        <p:nvSpPr>
          <p:cNvPr id="13316" name="Content Placeholder 3">
            <a:extLst>
              <a:ext uri="{FF2B5EF4-FFF2-40B4-BE49-F238E27FC236}">
                <a16:creationId xmlns:a16="http://schemas.microsoft.com/office/drawing/2014/main" id="{A5398502-9F32-42A7-9155-F2B94ED5F91D}"/>
              </a:ext>
            </a:extLst>
          </p:cNvPr>
          <p:cNvSpPr>
            <a:spLocks noGrp="1"/>
          </p:cNvSpPr>
          <p:nvPr>
            <p:ph idx="4294967295"/>
          </p:nvPr>
        </p:nvSpPr>
        <p:spPr>
          <a:xfrm>
            <a:off x="457200" y="381000"/>
            <a:ext cx="8229600" cy="5745163"/>
          </a:xfrm>
        </p:spPr>
        <p:txBody>
          <a:bodyPr/>
          <a:lstStyle/>
          <a:p>
            <a:pPr eaLnBrk="1" hangingPunct="1"/>
            <a:endParaRPr lang="en-US" altLang="en-US"/>
          </a:p>
        </p:txBody>
      </p:sp>
      <p:pic>
        <p:nvPicPr>
          <p:cNvPr id="13314" name="Picture 2" descr="08_15">
            <a:extLst>
              <a:ext uri="{FF2B5EF4-FFF2-40B4-BE49-F238E27FC236}">
                <a16:creationId xmlns:a16="http://schemas.microsoft.com/office/drawing/2014/main" id="{BEB38EDF-4EFC-4AA7-9DD3-A33F4BD25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882"/>
          <a:stretch>
            <a:fillRect/>
          </a:stretch>
        </p:blipFill>
        <p:spPr bwMode="auto">
          <a:xfrm>
            <a:off x="2765425" y="0"/>
            <a:ext cx="6369050" cy="715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F9C565E-1286-48D6-902A-5E47477378D8}"/>
              </a:ext>
            </a:extLst>
          </p:cNvPr>
          <p:cNvSpPr txBox="1"/>
          <p:nvPr/>
        </p:nvSpPr>
        <p:spPr>
          <a:xfrm>
            <a:off x="5356225" y="6164560"/>
            <a:ext cx="5203825" cy="307777"/>
          </a:xfrm>
          <a:prstGeom prst="rect">
            <a:avLst/>
          </a:prstGeom>
          <a:noFill/>
        </p:spPr>
        <p:txBody>
          <a:bodyPr wrap="square" rtlCol="0">
            <a:spAutoFit/>
          </a:bodyPr>
          <a:lstStyle/>
          <a:p>
            <a:r>
              <a:rPr lang="en-US" sz="1400"/>
              <a:t>SOURCE: Pearson Prentice Hall, Inc. 2008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B8FE424-8AFE-406D-B2A9-25FBE6D14272}"/>
              </a:ext>
            </a:extLst>
          </p:cNvPr>
          <p:cNvSpPr>
            <a:spLocks noGrp="1"/>
          </p:cNvSpPr>
          <p:nvPr>
            <p:ph type="title"/>
          </p:nvPr>
        </p:nvSpPr>
        <p:spPr/>
        <p:txBody>
          <a:bodyPr/>
          <a:lstStyle/>
          <a:p>
            <a:endParaRPr lang="en-US" altLang="en-US"/>
          </a:p>
        </p:txBody>
      </p:sp>
      <p:pic>
        <p:nvPicPr>
          <p:cNvPr id="15363" name="Content Placeholder 3">
            <a:extLst>
              <a:ext uri="{FF2B5EF4-FFF2-40B4-BE49-F238E27FC236}">
                <a16:creationId xmlns:a16="http://schemas.microsoft.com/office/drawing/2014/main" id="{C6E9FFDC-5FE9-4CCD-AE54-DE66A9D8DF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322" y="1"/>
            <a:ext cx="8429626" cy="6477000"/>
          </a:xfrm>
        </p:spPr>
      </p:pic>
      <p:sp>
        <p:nvSpPr>
          <p:cNvPr id="2" name="TextBox 1">
            <a:extLst>
              <a:ext uri="{FF2B5EF4-FFF2-40B4-BE49-F238E27FC236}">
                <a16:creationId xmlns:a16="http://schemas.microsoft.com/office/drawing/2014/main" id="{0CE3A31D-5E90-44BB-8FDB-49BAD0145B4B}"/>
              </a:ext>
            </a:extLst>
          </p:cNvPr>
          <p:cNvSpPr txBox="1"/>
          <p:nvPr/>
        </p:nvSpPr>
        <p:spPr>
          <a:xfrm>
            <a:off x="3810000" y="6429473"/>
            <a:ext cx="4191000" cy="307777"/>
          </a:xfrm>
          <a:prstGeom prst="rect">
            <a:avLst/>
          </a:prstGeom>
          <a:noFill/>
        </p:spPr>
        <p:txBody>
          <a:bodyPr wrap="square" rtlCol="0">
            <a:spAutoFit/>
          </a:bodyPr>
          <a:lstStyle/>
          <a:p>
            <a:r>
              <a:rPr lang="en-US" sz="1400"/>
              <a:t>SOURCE: </a:t>
            </a:r>
            <a:r>
              <a:rPr lang="en-US" sz="1400">
                <a:hlinkClick r:id="rId3">
                  <a:extLst>
                    <a:ext uri="{A12FA001-AC4F-418D-AE19-62706E023703}">
                      <ahyp:hlinkClr xmlns:ahyp="http://schemas.microsoft.com/office/drawing/2018/hyperlinkcolor" val="tx"/>
                    </a:ext>
                  </a:extLst>
                </a:hlinkClick>
              </a:rPr>
              <a:t>https://vi.wikipedia.org/wiki/Afghanistan</a:t>
            </a:r>
            <a:endParaRPr lang="en-US"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0518D5A-351A-485A-BBCD-8CAE25008315}"/>
              </a:ext>
            </a:extLst>
          </p:cNvPr>
          <p:cNvSpPr>
            <a:spLocks noGrp="1"/>
          </p:cNvSpPr>
          <p:nvPr>
            <p:ph type="title"/>
          </p:nvPr>
        </p:nvSpPr>
        <p:spPr/>
        <p:txBody>
          <a:bodyPr/>
          <a:lstStyle/>
          <a:p>
            <a:r>
              <a:rPr lang="en-US" altLang="en-US"/>
              <a:t>Very Diverse Country</a:t>
            </a:r>
            <a:br>
              <a:rPr lang="en-US" altLang="en-US"/>
            </a:br>
            <a:r>
              <a:rPr lang="en-US" altLang="en-US"/>
              <a:t>Ethnic and Linguistic Diversity</a:t>
            </a:r>
          </a:p>
        </p:txBody>
      </p:sp>
      <p:sp>
        <p:nvSpPr>
          <p:cNvPr id="10243" name="Content Placeholder 2">
            <a:extLst>
              <a:ext uri="{FF2B5EF4-FFF2-40B4-BE49-F238E27FC236}">
                <a16:creationId xmlns:a16="http://schemas.microsoft.com/office/drawing/2014/main" id="{181EFC8E-363C-43CA-95CC-658AA225FCD2}"/>
              </a:ext>
            </a:extLst>
          </p:cNvPr>
          <p:cNvSpPr>
            <a:spLocks noGrp="1"/>
          </p:cNvSpPr>
          <p:nvPr>
            <p:ph idx="1"/>
          </p:nvPr>
        </p:nvSpPr>
        <p:spPr>
          <a:xfrm>
            <a:off x="0" y="1752600"/>
            <a:ext cx="8686800" cy="4876800"/>
          </a:xfrm>
        </p:spPr>
        <p:txBody>
          <a:bodyPr/>
          <a:lstStyle/>
          <a:p>
            <a:r>
              <a:rPr lang="en-US" altLang="en-US">
                <a:hlinkClick r:id="rId2" action="ppaction://hlinkfile" tooltip="Definitions and Notes: Ethnic groups"/>
              </a:rPr>
              <a:t>Ethnic groups</a:t>
            </a:r>
            <a:r>
              <a:rPr lang="en-US" altLang="en-US"/>
              <a:t>: </a:t>
            </a:r>
          </a:p>
          <a:p>
            <a:r>
              <a:rPr lang="en-US" altLang="en-US"/>
              <a:t>Pashtun 42%</a:t>
            </a:r>
          </a:p>
          <a:p>
            <a:r>
              <a:rPr lang="en-US" altLang="en-US"/>
              <a:t> Tajik 27%</a:t>
            </a:r>
          </a:p>
          <a:p>
            <a:r>
              <a:rPr lang="en-US" altLang="en-US"/>
              <a:t>Hazara 9%, Uzbek 9%</a:t>
            </a:r>
          </a:p>
          <a:p>
            <a:r>
              <a:rPr lang="en-US" altLang="en-US"/>
              <a:t>Aimak 4%, Turkmen 3%, Baloch 2%, other 4%</a:t>
            </a:r>
          </a:p>
          <a:p>
            <a:pPr>
              <a:buFont typeface="Arial" panose="020B0604020202020204" pitchFamily="34" charset="0"/>
              <a:buNone/>
            </a:pPr>
            <a:endParaRPr lang="en-US" altLang="en-US"/>
          </a:p>
          <a:p>
            <a:r>
              <a:rPr lang="en-US" altLang="en-US">
                <a:hlinkClick r:id="rId3" action="ppaction://hlinkfile" tooltip="Definitions and Notes: Religions"/>
              </a:rPr>
              <a:t>Religions</a:t>
            </a:r>
            <a:r>
              <a:rPr lang="en-US" altLang="en-US"/>
              <a:t>: </a:t>
            </a:r>
          </a:p>
          <a:p>
            <a:r>
              <a:rPr lang="en-US" altLang="en-US"/>
              <a:t>Sunni Muslim 80%, Shia Muslim 19%, other 1%</a:t>
            </a:r>
          </a:p>
          <a:p>
            <a:endParaRPr lang="en-US" altLang="en-US"/>
          </a:p>
          <a:p>
            <a:endParaRPr lang="en-US" altLang="en-US"/>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 calcmode="lin" valueType="num">
                                      <p:cBhvr additive="base">
                                        <p:cTn id="37"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43">
                                            <p:txEl>
                                              <p:pRg st="7" end="7"/>
                                            </p:txEl>
                                          </p:spTgt>
                                        </p:tgtEl>
                                        <p:attrNameLst>
                                          <p:attrName>style.visibility</p:attrName>
                                        </p:attrNameLst>
                                      </p:cBhvr>
                                      <p:to>
                                        <p:strVal val="visible"/>
                                      </p:to>
                                    </p:set>
                                    <p:anim calcmode="lin" valueType="num">
                                      <p:cBhvr additive="base">
                                        <p:cTn id="41" dur="500" fill="hold"/>
                                        <p:tgtEl>
                                          <p:spTgt spid="1024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24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0F7945D-F0D1-4E1B-9CE5-17CCCE996BAF}"/>
              </a:ext>
            </a:extLst>
          </p:cNvPr>
          <p:cNvSpPr>
            <a:spLocks noGrp="1"/>
          </p:cNvSpPr>
          <p:nvPr>
            <p:ph type="ctrTitle" idx="4294967295"/>
          </p:nvPr>
        </p:nvSpPr>
        <p:spPr>
          <a:xfrm>
            <a:off x="685800" y="0"/>
            <a:ext cx="7772400" cy="838200"/>
          </a:xfrm>
        </p:spPr>
        <p:txBody>
          <a:bodyPr/>
          <a:lstStyle/>
          <a:p>
            <a:pPr eaLnBrk="1" hangingPunct="1"/>
            <a:r>
              <a:rPr lang="en-US" altLang="en-US"/>
              <a:t>AFGHANISTAN</a:t>
            </a:r>
          </a:p>
        </p:txBody>
      </p:sp>
      <p:sp>
        <p:nvSpPr>
          <p:cNvPr id="17411" name="Subtitle 2">
            <a:extLst>
              <a:ext uri="{FF2B5EF4-FFF2-40B4-BE49-F238E27FC236}">
                <a16:creationId xmlns:a16="http://schemas.microsoft.com/office/drawing/2014/main" id="{C1D683EC-1DD8-4E6A-9BCD-CD1C0BC29F53}"/>
              </a:ext>
            </a:extLst>
          </p:cNvPr>
          <p:cNvSpPr>
            <a:spLocks noGrp="1"/>
          </p:cNvSpPr>
          <p:nvPr>
            <p:ph type="subTitle" idx="4294967295"/>
          </p:nvPr>
        </p:nvSpPr>
        <p:spPr>
          <a:xfrm>
            <a:off x="0" y="762000"/>
            <a:ext cx="9144000" cy="6096000"/>
          </a:xfrm>
        </p:spPr>
        <p:txBody>
          <a:bodyPr/>
          <a:lstStyle/>
          <a:p>
            <a:pPr marL="0" indent="0" algn="ctr" eaLnBrk="1" hangingPunct="1">
              <a:buFont typeface="Arial" panose="020B0604020202020204" pitchFamily="34" charset="0"/>
              <a:buNone/>
            </a:pPr>
            <a:r>
              <a:rPr lang="en-GB" altLang="en-US" sz="3000" b="1">
                <a:solidFill>
                  <a:srgbClr val="898989"/>
                </a:solidFill>
              </a:rPr>
              <a:t>Full name: </a:t>
            </a:r>
            <a:r>
              <a:rPr lang="en-GB" altLang="en-US" sz="3000">
                <a:solidFill>
                  <a:srgbClr val="898989"/>
                </a:solidFill>
              </a:rPr>
              <a:t>Islamic Republic of Afghanistan </a:t>
            </a:r>
          </a:p>
          <a:p>
            <a:pPr marL="0" indent="0" algn="ctr" eaLnBrk="1" hangingPunct="1">
              <a:buFont typeface="Arial" panose="020B0604020202020204" pitchFamily="34" charset="0"/>
              <a:buNone/>
            </a:pPr>
            <a:r>
              <a:rPr lang="en-GB" altLang="en-US" sz="3000" b="1">
                <a:solidFill>
                  <a:srgbClr val="898989"/>
                </a:solidFill>
              </a:rPr>
              <a:t>Population: </a:t>
            </a:r>
            <a:r>
              <a:rPr lang="en-GB" altLang="en-US" sz="3000">
                <a:solidFill>
                  <a:srgbClr val="898989"/>
                </a:solidFill>
              </a:rPr>
              <a:t>36 million (2017 Eastimate) </a:t>
            </a:r>
          </a:p>
          <a:p>
            <a:pPr marL="0" indent="0" algn="ctr" eaLnBrk="1" hangingPunct="1">
              <a:buFont typeface="Arial" panose="020B0604020202020204" pitchFamily="34" charset="0"/>
              <a:buNone/>
            </a:pPr>
            <a:r>
              <a:rPr lang="en-GB" altLang="en-US" sz="3000" b="1">
                <a:solidFill>
                  <a:srgbClr val="898989"/>
                </a:solidFill>
              </a:rPr>
              <a:t>Capital and largest city: </a:t>
            </a:r>
            <a:r>
              <a:rPr lang="en-GB" altLang="en-US" sz="3000">
                <a:solidFill>
                  <a:srgbClr val="898989"/>
                </a:solidFill>
              </a:rPr>
              <a:t>Kabul </a:t>
            </a:r>
          </a:p>
          <a:p>
            <a:pPr marL="0" indent="0" algn="ctr" eaLnBrk="1" hangingPunct="1">
              <a:buFont typeface="Arial" panose="020B0604020202020204" pitchFamily="34" charset="0"/>
              <a:buNone/>
            </a:pPr>
            <a:r>
              <a:rPr lang="en-GB" altLang="en-US" sz="3000" b="1">
                <a:solidFill>
                  <a:srgbClr val="898989"/>
                </a:solidFill>
              </a:rPr>
              <a:t>Area: </a:t>
            </a:r>
            <a:r>
              <a:rPr lang="en-GB" altLang="en-US" sz="3000">
                <a:solidFill>
                  <a:srgbClr val="898989"/>
                </a:solidFill>
              </a:rPr>
              <a:t>652,225 sq km (251,773 sq miles) </a:t>
            </a:r>
          </a:p>
          <a:p>
            <a:pPr marL="0" indent="0" algn="ctr" eaLnBrk="1" hangingPunct="1">
              <a:buFont typeface="Arial" panose="020B0604020202020204" pitchFamily="34" charset="0"/>
              <a:buNone/>
            </a:pPr>
            <a:r>
              <a:rPr lang="en-GB" altLang="en-US" sz="3000" b="1">
                <a:solidFill>
                  <a:srgbClr val="898989"/>
                </a:solidFill>
              </a:rPr>
              <a:t>Major languages: </a:t>
            </a:r>
            <a:r>
              <a:rPr lang="en-GB" altLang="en-US" sz="3000">
                <a:solidFill>
                  <a:srgbClr val="898989"/>
                </a:solidFill>
              </a:rPr>
              <a:t>Pashto, Dari (Persian) </a:t>
            </a:r>
          </a:p>
          <a:p>
            <a:pPr marL="0" indent="0" algn="ctr" eaLnBrk="1" hangingPunct="1">
              <a:buFont typeface="Arial" panose="020B0604020202020204" pitchFamily="34" charset="0"/>
              <a:buNone/>
            </a:pPr>
            <a:r>
              <a:rPr lang="en-GB" altLang="en-US" sz="3000" b="1">
                <a:solidFill>
                  <a:srgbClr val="898989"/>
                </a:solidFill>
              </a:rPr>
              <a:t>Major religion: </a:t>
            </a:r>
            <a:r>
              <a:rPr lang="en-GB" altLang="en-US" sz="3000">
                <a:solidFill>
                  <a:srgbClr val="898989"/>
                </a:solidFill>
              </a:rPr>
              <a:t>Islam </a:t>
            </a:r>
          </a:p>
          <a:p>
            <a:pPr marL="0" indent="0" algn="ctr" eaLnBrk="1" hangingPunct="1">
              <a:buFont typeface="Arial" panose="020B0604020202020204" pitchFamily="34" charset="0"/>
              <a:buNone/>
            </a:pPr>
            <a:r>
              <a:rPr lang="en-GB" altLang="en-US" sz="3000" b="1">
                <a:solidFill>
                  <a:srgbClr val="898989"/>
                </a:solidFill>
              </a:rPr>
              <a:t>Life expectancy: </a:t>
            </a:r>
            <a:r>
              <a:rPr lang="en-GB" altLang="en-US" sz="3000">
                <a:solidFill>
                  <a:srgbClr val="898989"/>
                </a:solidFill>
              </a:rPr>
              <a:t>48 years (m), 49 years (w)</a:t>
            </a:r>
          </a:p>
          <a:p>
            <a:pPr marL="0" indent="0" algn="ctr" eaLnBrk="1" hangingPunct="1">
              <a:buFont typeface="Arial" panose="020B0604020202020204" pitchFamily="34" charset="0"/>
              <a:buNone/>
            </a:pPr>
            <a:r>
              <a:rPr lang="en-GB" altLang="en-US" sz="3000">
                <a:solidFill>
                  <a:srgbClr val="FF0000"/>
                </a:solidFill>
              </a:rPr>
              <a:t>Up from 40 years a decade ago!</a:t>
            </a:r>
            <a:r>
              <a:rPr lang="en-GB" altLang="en-US" sz="3000">
                <a:solidFill>
                  <a:srgbClr val="898989"/>
                </a:solidFill>
              </a:rPr>
              <a:t>! </a:t>
            </a:r>
          </a:p>
          <a:p>
            <a:pPr marL="0" indent="0" algn="ctr" eaLnBrk="1" hangingPunct="1">
              <a:buFont typeface="Arial" panose="020B0604020202020204" pitchFamily="34" charset="0"/>
              <a:buNone/>
            </a:pPr>
            <a:r>
              <a:rPr lang="en-GB" altLang="en-US" sz="3000" b="1">
                <a:solidFill>
                  <a:srgbClr val="898989"/>
                </a:solidFill>
              </a:rPr>
              <a:t>Monetary unit: </a:t>
            </a:r>
            <a:r>
              <a:rPr lang="en-GB" altLang="en-US" sz="3000">
                <a:solidFill>
                  <a:srgbClr val="898989"/>
                </a:solidFill>
              </a:rPr>
              <a:t>1 Afghani = 100 puls </a:t>
            </a:r>
          </a:p>
          <a:p>
            <a:pPr marL="0" indent="0" algn="ctr" eaLnBrk="1" hangingPunct="1">
              <a:buFont typeface="Arial" panose="020B0604020202020204" pitchFamily="34" charset="0"/>
              <a:buNone/>
            </a:pPr>
            <a:r>
              <a:rPr lang="en-GB" altLang="en-US" sz="3000" b="1">
                <a:solidFill>
                  <a:srgbClr val="898989"/>
                </a:solidFill>
              </a:rPr>
              <a:t>Main exports: </a:t>
            </a:r>
            <a:r>
              <a:rPr lang="en-GB" altLang="en-US" sz="3000">
                <a:solidFill>
                  <a:srgbClr val="898989"/>
                </a:solidFill>
              </a:rPr>
              <a:t>Fruit and nuts, carpets, wool, </a:t>
            </a:r>
            <a:r>
              <a:rPr lang="en-GB" altLang="en-US" sz="3000" b="1">
                <a:solidFill>
                  <a:srgbClr val="FF0000"/>
                </a:solidFill>
              </a:rPr>
              <a:t>opium </a:t>
            </a:r>
          </a:p>
          <a:p>
            <a:pPr marL="0" indent="0" algn="ctr" eaLnBrk="1" hangingPunct="1">
              <a:buFont typeface="Arial" panose="020B0604020202020204" pitchFamily="34" charset="0"/>
              <a:buNone/>
            </a:pPr>
            <a:r>
              <a:rPr lang="en-GB" altLang="en-US" sz="3000" b="1">
                <a:solidFill>
                  <a:srgbClr val="898989"/>
                </a:solidFill>
              </a:rPr>
              <a:t>GNI per capita: </a:t>
            </a:r>
            <a:r>
              <a:rPr lang="en-GB" altLang="en-US" sz="3000">
                <a:solidFill>
                  <a:srgbClr val="898989"/>
                </a:solidFill>
              </a:rPr>
              <a:t>n/a ($1060)</a:t>
            </a:r>
          </a:p>
          <a:p>
            <a:pPr marL="0" indent="0" algn="ctr" eaLnBrk="1" hangingPunct="1">
              <a:buFont typeface="Arial" panose="020B0604020202020204" pitchFamily="34" charset="0"/>
              <a:buNone/>
            </a:pPr>
            <a:endParaRPr lang="en-US" altLang="en-US" sz="3000">
              <a:solidFill>
                <a:srgbClr val="89898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9D91388-90B0-4544-A850-87DB6C99C8AA}"/>
              </a:ext>
            </a:extLst>
          </p:cNvPr>
          <p:cNvSpPr>
            <a:spLocks noGrp="1"/>
          </p:cNvSpPr>
          <p:nvPr>
            <p:ph type="title"/>
          </p:nvPr>
        </p:nvSpPr>
        <p:spPr/>
        <p:txBody>
          <a:bodyPr/>
          <a:lstStyle/>
          <a:p>
            <a:pPr eaLnBrk="1" hangingPunct="1"/>
            <a:r>
              <a:rPr lang="en-US" altLang="en-US"/>
              <a:t>Very Poor Country</a:t>
            </a:r>
          </a:p>
        </p:txBody>
      </p:sp>
      <p:pic>
        <p:nvPicPr>
          <p:cNvPr id="18435" name="Content Placeholder 3" descr="_46150104_afghan_food insecurity.gif">
            <a:extLst>
              <a:ext uri="{FF2B5EF4-FFF2-40B4-BE49-F238E27FC236}">
                <a16:creationId xmlns:a16="http://schemas.microsoft.com/office/drawing/2014/main" id="{A3E0C0C5-FE78-4E4A-84E0-8F5ECE03A4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600200"/>
            <a:ext cx="8915400" cy="52959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1B9A57D-9687-4019-BDD3-A321E31D2F47}"/>
              </a:ext>
            </a:extLst>
          </p:cNvPr>
          <p:cNvSpPr>
            <a:spLocks noGrp="1"/>
          </p:cNvSpPr>
          <p:nvPr>
            <p:ph type="title"/>
          </p:nvPr>
        </p:nvSpPr>
        <p:spPr/>
        <p:txBody>
          <a:bodyPr/>
          <a:lstStyle/>
          <a:p>
            <a:endParaRPr lang="en-US" altLang="en-US"/>
          </a:p>
        </p:txBody>
      </p:sp>
      <p:pic>
        <p:nvPicPr>
          <p:cNvPr id="19459" name="Content Placeholder 3">
            <a:extLst>
              <a:ext uri="{FF2B5EF4-FFF2-40B4-BE49-F238E27FC236}">
                <a16:creationId xmlns:a16="http://schemas.microsoft.com/office/drawing/2014/main" id="{1150E9BC-D412-4762-8DA3-400A034998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138" y="-14288"/>
            <a:ext cx="8451850" cy="681196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B822A5D-EBCA-4327-87BC-14E42E253357}"/>
              </a:ext>
            </a:extLst>
          </p:cNvPr>
          <p:cNvSpPr>
            <a:spLocks noGrp="1"/>
          </p:cNvSpPr>
          <p:nvPr>
            <p:ph type="title"/>
          </p:nvPr>
        </p:nvSpPr>
        <p:spPr>
          <a:xfrm>
            <a:off x="457200" y="0"/>
            <a:ext cx="8229600" cy="1417638"/>
          </a:xfrm>
        </p:spPr>
        <p:txBody>
          <a:bodyPr/>
          <a:lstStyle/>
          <a:p>
            <a:r>
              <a:rPr lang="en-US" altLang="en-US"/>
              <a:t>Human Development Index: Things getting Better!!!</a:t>
            </a:r>
          </a:p>
        </p:txBody>
      </p:sp>
      <p:sp>
        <p:nvSpPr>
          <p:cNvPr id="4" name="Content Placeholder 3">
            <a:extLst>
              <a:ext uri="{FF2B5EF4-FFF2-40B4-BE49-F238E27FC236}">
                <a16:creationId xmlns:a16="http://schemas.microsoft.com/office/drawing/2014/main" id="{5FB74752-B812-4F62-A4B6-B90BC0D04042}"/>
              </a:ext>
            </a:extLst>
          </p:cNvPr>
          <p:cNvSpPr>
            <a:spLocks noGrp="1"/>
          </p:cNvSpPr>
          <p:nvPr>
            <p:ph idx="1"/>
          </p:nvPr>
        </p:nvSpPr>
        <p:spPr/>
        <p:txBody>
          <a:bodyPr/>
          <a:lstStyle/>
          <a:p>
            <a:endParaRPr lang="en-US"/>
          </a:p>
        </p:txBody>
      </p:sp>
      <p:pic>
        <p:nvPicPr>
          <p:cNvPr id="1026" name="Picture 2" descr="undefined">
            <a:extLst>
              <a:ext uri="{FF2B5EF4-FFF2-40B4-BE49-F238E27FC236}">
                <a16:creationId xmlns:a16="http://schemas.microsoft.com/office/drawing/2014/main" id="{B86E3540-53AB-4B29-A0ED-1C0E516BD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42552"/>
            <a:ext cx="7962900" cy="45836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B2FC24-C8C1-4638-950F-CC3F589570B4}"/>
              </a:ext>
            </a:extLst>
          </p:cNvPr>
          <p:cNvSpPr txBox="1"/>
          <p:nvPr/>
        </p:nvSpPr>
        <p:spPr>
          <a:xfrm>
            <a:off x="152400" y="6359525"/>
            <a:ext cx="8839200" cy="276999"/>
          </a:xfrm>
          <a:prstGeom prst="rect">
            <a:avLst/>
          </a:prstGeom>
          <a:noFill/>
        </p:spPr>
        <p:txBody>
          <a:bodyPr wrap="square" rtlCol="0">
            <a:spAutoFit/>
          </a:bodyPr>
          <a:lstStyle/>
          <a:p>
            <a:r>
              <a:rPr lang="en-US" sz="1200"/>
              <a:t>SOURCE: </a:t>
            </a:r>
            <a:r>
              <a:rPr lang="en-US" sz="1200">
                <a:hlinkClick r:id="rId3">
                  <a:extLst>
                    <a:ext uri="{A12FA001-AC4F-418D-AE19-62706E023703}">
                      <ahyp:hlinkClr xmlns:ahyp="http://schemas.microsoft.com/office/drawing/2018/hyperlinkcolor" val="tx"/>
                    </a:ext>
                  </a:extLst>
                </a:hlinkClick>
              </a:rPr>
              <a:t>https://commons.wikimedia.org/wiki/File:Afghanistan,_Trends_in_the_Human_Development_Index_1970-2010.png</a:t>
            </a:r>
            <a:endParaRPr lang="en-US"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EDAEB41-E0CE-42A3-B0A8-9BD5078AA53F}"/>
              </a:ext>
            </a:extLst>
          </p:cNvPr>
          <p:cNvSpPr>
            <a:spLocks noGrp="1"/>
          </p:cNvSpPr>
          <p:nvPr>
            <p:ph type="title"/>
          </p:nvPr>
        </p:nvSpPr>
        <p:spPr/>
        <p:txBody>
          <a:bodyPr/>
          <a:lstStyle/>
          <a:p>
            <a:pPr eaLnBrk="1" hangingPunct="1"/>
            <a:endParaRPr lang="en-US" altLang="en-US"/>
          </a:p>
        </p:txBody>
      </p:sp>
      <p:pic>
        <p:nvPicPr>
          <p:cNvPr id="21507" name="Content Placeholder 3" descr="afghan life expectancy.gif">
            <a:extLst>
              <a:ext uri="{FF2B5EF4-FFF2-40B4-BE49-F238E27FC236}">
                <a16:creationId xmlns:a16="http://schemas.microsoft.com/office/drawing/2014/main" id="{B53B7F37-FE8B-4161-9C4F-F378546EC1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672404D-391A-42D7-904F-BC7418844B07}"/>
              </a:ext>
            </a:extLst>
          </p:cNvPr>
          <p:cNvSpPr>
            <a:spLocks noGrp="1"/>
          </p:cNvSpPr>
          <p:nvPr>
            <p:ph type="title"/>
          </p:nvPr>
        </p:nvSpPr>
        <p:spPr/>
        <p:txBody>
          <a:bodyPr/>
          <a:lstStyle/>
          <a:p>
            <a:r>
              <a:rPr lang="en-US" altLang="en-US"/>
              <a:t>Mostly Illiterate:  </a:t>
            </a:r>
            <a:br>
              <a:rPr lang="en-US" altLang="en-US"/>
            </a:br>
            <a:r>
              <a:rPr lang="en-US" altLang="en-US"/>
              <a:t>Taliban: Religious Students!!</a:t>
            </a:r>
          </a:p>
        </p:txBody>
      </p:sp>
      <p:sp>
        <p:nvSpPr>
          <p:cNvPr id="15363" name="Content Placeholder 2">
            <a:extLst>
              <a:ext uri="{FF2B5EF4-FFF2-40B4-BE49-F238E27FC236}">
                <a16:creationId xmlns:a16="http://schemas.microsoft.com/office/drawing/2014/main" id="{9F906434-E27B-42F3-97EC-EF4B5216C511}"/>
              </a:ext>
            </a:extLst>
          </p:cNvPr>
          <p:cNvSpPr>
            <a:spLocks noGrp="1"/>
          </p:cNvSpPr>
          <p:nvPr>
            <p:ph idx="1"/>
          </p:nvPr>
        </p:nvSpPr>
        <p:spPr>
          <a:xfrm>
            <a:off x="457200" y="1600200"/>
            <a:ext cx="8229600" cy="5257800"/>
          </a:xfrm>
        </p:spPr>
        <p:txBody>
          <a:bodyPr/>
          <a:lstStyle/>
          <a:p>
            <a:endParaRPr lang="en-US" altLang="en-US">
              <a:hlinkClick r:id="rId2" action="ppaction://hlinkfile" tooltip="Definitions and Notes: Literacy"/>
            </a:endParaRPr>
          </a:p>
          <a:p>
            <a:r>
              <a:rPr lang="en-US" altLang="en-US">
                <a:hlinkClick r:id="rId2" action="ppaction://hlinkfile" tooltip="Definitions and Notes: Literacy"/>
              </a:rPr>
              <a:t>90% of the Taliban are illiterate!</a:t>
            </a:r>
          </a:p>
          <a:p>
            <a:endParaRPr lang="en-US" altLang="en-US">
              <a:hlinkClick r:id="rId2" action="ppaction://hlinkfile" tooltip="Definitions and Notes: Literacy"/>
            </a:endParaRPr>
          </a:p>
          <a:p>
            <a:r>
              <a:rPr lang="en-US" altLang="en-US">
                <a:hlinkClick r:id="rId2" action="ppaction://hlinkfile" tooltip="Definitions and Notes: Literacy"/>
              </a:rPr>
              <a:t>Literacy</a:t>
            </a:r>
            <a:r>
              <a:rPr lang="en-US" altLang="en-US"/>
              <a:t>: </a:t>
            </a:r>
          </a:p>
          <a:p>
            <a:r>
              <a:rPr lang="en-US" altLang="en-US"/>
              <a:t>definition: age 15 and over can read and write</a:t>
            </a:r>
          </a:p>
          <a:p>
            <a:r>
              <a:rPr lang="en-US" altLang="en-US"/>
              <a:t>total population: 28.1%</a:t>
            </a:r>
          </a:p>
          <a:p>
            <a:r>
              <a:rPr lang="en-US" altLang="en-US"/>
              <a:t>male: 43.1%</a:t>
            </a:r>
          </a:p>
          <a:p>
            <a:r>
              <a:rPr lang="en-US" altLang="en-US" b="1">
                <a:solidFill>
                  <a:srgbClr val="FF0000"/>
                </a:solidFill>
              </a:rPr>
              <a:t>female: 12.6% (some estimated have it at 5%)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 calcmode="lin" valueType="num">
                                      <p:cBhvr additive="base">
                                        <p:cTn id="7"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anim calcmode="lin" valueType="num">
                                      <p:cBhvr additive="base">
                                        <p:cTn id="13"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363">
                                            <p:txEl>
                                              <p:pRg st="4" end="4"/>
                                            </p:txEl>
                                          </p:spTgt>
                                        </p:tgtEl>
                                        <p:attrNameLst>
                                          <p:attrName>style.visibility</p:attrName>
                                        </p:attrNameLst>
                                      </p:cBhvr>
                                      <p:to>
                                        <p:strVal val="visible"/>
                                      </p:to>
                                    </p:set>
                                    <p:anim calcmode="lin" valueType="num">
                                      <p:cBhvr additive="base">
                                        <p:cTn id="19"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363">
                                            <p:txEl>
                                              <p:pRg st="5" end="5"/>
                                            </p:txEl>
                                          </p:spTgt>
                                        </p:tgtEl>
                                        <p:attrNameLst>
                                          <p:attrName>style.visibility</p:attrName>
                                        </p:attrNameLst>
                                      </p:cBhvr>
                                      <p:to>
                                        <p:strVal val="visible"/>
                                      </p:to>
                                    </p:set>
                                    <p:anim calcmode="lin" valueType="num">
                                      <p:cBhvr additive="base">
                                        <p:cTn id="23"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5363">
                                            <p:txEl>
                                              <p:pRg st="6" end="6"/>
                                            </p:txEl>
                                          </p:spTgt>
                                        </p:tgtEl>
                                        <p:attrNameLst>
                                          <p:attrName>style.visibility</p:attrName>
                                        </p:attrNameLst>
                                      </p:cBhvr>
                                      <p:to>
                                        <p:strVal val="visible"/>
                                      </p:to>
                                    </p:set>
                                    <p:anim calcmode="lin" valueType="num">
                                      <p:cBhvr additive="base">
                                        <p:cTn id="29"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5363">
                                            <p:txEl>
                                              <p:pRg st="7" end="7"/>
                                            </p:txEl>
                                          </p:spTgt>
                                        </p:tgtEl>
                                        <p:attrNameLst>
                                          <p:attrName>style.visibility</p:attrName>
                                        </p:attrNameLst>
                                      </p:cBhvr>
                                      <p:to>
                                        <p:strVal val="visible"/>
                                      </p:to>
                                    </p:set>
                                    <p:anim calcmode="lin" valueType="num">
                                      <p:cBhvr additive="base">
                                        <p:cTn id="35" dur="500" fill="hold"/>
                                        <p:tgtEl>
                                          <p:spTgt spid="1536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3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A62DC506-8C90-49B4-BF8F-010DC420A4C5}"/>
              </a:ext>
            </a:extLst>
          </p:cNvPr>
          <p:cNvSpPr>
            <a:spLocks noGrp="1"/>
          </p:cNvSpPr>
          <p:nvPr>
            <p:ph type="title"/>
          </p:nvPr>
        </p:nvSpPr>
        <p:spPr/>
        <p:txBody>
          <a:bodyPr/>
          <a:lstStyle/>
          <a:p>
            <a:pPr eaLnBrk="1" hangingPunct="1"/>
            <a:endParaRPr lang="en-US" altLang="en-US"/>
          </a:p>
        </p:txBody>
      </p:sp>
      <p:pic>
        <p:nvPicPr>
          <p:cNvPr id="23555" name="Content Placeholder 3" descr="afghan_education.gif">
            <a:extLst>
              <a:ext uri="{FF2B5EF4-FFF2-40B4-BE49-F238E27FC236}">
                <a16:creationId xmlns:a16="http://schemas.microsoft.com/office/drawing/2014/main" id="{36A9AD4A-6173-40EB-B3D2-2385808FC7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78913"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1DAA8B6D-66D9-448E-AE69-61F9620B056D}"/>
              </a:ext>
            </a:extLst>
          </p:cNvPr>
          <p:cNvSpPr>
            <a:spLocks noGrp="1"/>
          </p:cNvSpPr>
          <p:nvPr>
            <p:ph type="body" idx="1"/>
          </p:nvPr>
        </p:nvSpPr>
        <p:spPr/>
        <p:txBody>
          <a:bodyPr/>
          <a:lstStyle/>
          <a:p>
            <a:pPr eaLnBrk="1" hangingPunct="1"/>
            <a:endParaRPr lang="en-US" altLang="en-US"/>
          </a:p>
        </p:txBody>
      </p:sp>
      <p:pic>
        <p:nvPicPr>
          <p:cNvPr id="5123" name="Picture 4" descr="~AUT0024">
            <a:extLst>
              <a:ext uri="{FF2B5EF4-FFF2-40B4-BE49-F238E27FC236}">
                <a16:creationId xmlns:a16="http://schemas.microsoft.com/office/drawing/2014/main" id="{B0B78CE5-C574-4F00-A074-8179BA91A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08" t="30000" r="14583" b="27779"/>
          <a:stretch>
            <a:fillRect/>
          </a:stretch>
        </p:blipFill>
        <p:spPr bwMode="auto">
          <a:xfrm>
            <a:off x="75406" y="1143000"/>
            <a:ext cx="89931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4">
            <a:extLst>
              <a:ext uri="{FF2B5EF4-FFF2-40B4-BE49-F238E27FC236}">
                <a16:creationId xmlns:a16="http://schemas.microsoft.com/office/drawing/2014/main" id="{EFD85429-320C-4B45-A392-8260D58300AB}"/>
              </a:ext>
            </a:extLst>
          </p:cNvPr>
          <p:cNvSpPr>
            <a:spLocks noGrp="1"/>
          </p:cNvSpPr>
          <p:nvPr>
            <p:ph type="title"/>
          </p:nvPr>
        </p:nvSpPr>
        <p:spPr>
          <a:xfrm>
            <a:off x="1219200" y="76200"/>
            <a:ext cx="5867400" cy="1524000"/>
          </a:xfrm>
        </p:spPr>
        <p:txBody>
          <a:bodyPr/>
          <a:lstStyle/>
          <a:p>
            <a:r>
              <a:rPr lang="en-US" altLang="en-US">
                <a:solidFill>
                  <a:srgbClr val="00B050"/>
                </a:solidFill>
              </a:rPr>
              <a:t>Afghanistan</a:t>
            </a:r>
          </a:p>
        </p:txBody>
      </p:sp>
      <p:sp>
        <p:nvSpPr>
          <p:cNvPr id="2" name="TextBox 1">
            <a:extLst>
              <a:ext uri="{FF2B5EF4-FFF2-40B4-BE49-F238E27FC236}">
                <a16:creationId xmlns:a16="http://schemas.microsoft.com/office/drawing/2014/main" id="{0F97FEFA-8C13-44B5-9A84-AF7C3D6117E1}"/>
              </a:ext>
            </a:extLst>
          </p:cNvPr>
          <p:cNvSpPr txBox="1"/>
          <p:nvPr/>
        </p:nvSpPr>
        <p:spPr>
          <a:xfrm>
            <a:off x="228600" y="6400800"/>
            <a:ext cx="8458200" cy="261610"/>
          </a:xfrm>
          <a:prstGeom prst="rect">
            <a:avLst/>
          </a:prstGeom>
          <a:noFill/>
        </p:spPr>
        <p:txBody>
          <a:bodyPr wrap="square" rtlCol="0">
            <a:spAutoFit/>
          </a:bodyPr>
          <a:lstStyle/>
          <a:p>
            <a:r>
              <a:rPr lang="en-US" sz="1050"/>
              <a:t>SOURCE: </a:t>
            </a:r>
            <a:r>
              <a:rPr lang="en-US" sz="1050">
                <a:hlinkClick r:id="rId3">
                  <a:extLst>
                    <a:ext uri="{A12FA001-AC4F-418D-AE19-62706E023703}">
                      <ahyp:hlinkClr xmlns:ahyp="http://schemas.microsoft.com/office/drawing/2018/hyperlinkcolor" val="tx"/>
                    </a:ext>
                  </a:extLst>
                </a:hlinkClick>
              </a:rPr>
              <a:t>https://legacy.lib.utexas.edu/maps/afghanistan.html</a:t>
            </a:r>
            <a:endParaRPr lang="en-US" sz="105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B8352424-15B8-49BA-8C67-CA3DD0DA3737}"/>
              </a:ext>
            </a:extLst>
          </p:cNvPr>
          <p:cNvSpPr>
            <a:spLocks noGrp="1"/>
          </p:cNvSpPr>
          <p:nvPr>
            <p:ph type="title"/>
          </p:nvPr>
        </p:nvSpPr>
        <p:spPr>
          <a:xfrm>
            <a:off x="457200" y="0"/>
            <a:ext cx="8229600" cy="1295400"/>
          </a:xfrm>
        </p:spPr>
        <p:txBody>
          <a:bodyPr/>
          <a:lstStyle/>
          <a:p>
            <a:r>
              <a:rPr lang="en-US" altLang="en-US">
                <a:solidFill>
                  <a:srgbClr val="00B050"/>
                </a:solidFill>
              </a:rPr>
              <a:t>Modern History</a:t>
            </a:r>
          </a:p>
        </p:txBody>
      </p:sp>
      <p:sp>
        <p:nvSpPr>
          <p:cNvPr id="3" name="Content Placeholder 2">
            <a:extLst>
              <a:ext uri="{FF2B5EF4-FFF2-40B4-BE49-F238E27FC236}">
                <a16:creationId xmlns:a16="http://schemas.microsoft.com/office/drawing/2014/main" id="{DE6F90CC-B3FC-478C-9F47-B0B935200258}"/>
              </a:ext>
            </a:extLst>
          </p:cNvPr>
          <p:cNvSpPr>
            <a:spLocks noGrp="1"/>
          </p:cNvSpPr>
          <p:nvPr>
            <p:ph idx="1"/>
          </p:nvPr>
        </p:nvSpPr>
        <p:spPr>
          <a:xfrm>
            <a:off x="0" y="1066800"/>
            <a:ext cx="9067800" cy="5059363"/>
          </a:xfrm>
        </p:spPr>
        <p:txBody>
          <a:bodyPr/>
          <a:lstStyle/>
          <a:p>
            <a:pPr>
              <a:defRPr/>
            </a:pPr>
            <a:r>
              <a:rPr lang="en-US" altLang="en-US" sz="2400"/>
              <a:t>Ahmad Shah DURRANI unified the Pashtun tribes and founded Afghanistan in 1747. The country served as a buffer between the British and Russian Empires until it won independence from nominal British control in 1919. A brief experiment in democracy ended in a 1973 coup and a 1978 communist countercoup. </a:t>
            </a:r>
          </a:p>
          <a:p>
            <a:pPr>
              <a:defRPr/>
            </a:pPr>
            <a:r>
              <a:rPr lang="en-US" altLang="en-US" sz="2400">
                <a:solidFill>
                  <a:srgbClr val="FF0000"/>
                </a:solidFill>
              </a:rPr>
              <a:t>The Soviet Union invaded in 1979 to support the tottering Afghan communist regime, touching off a long and destructive war. The USSR withdrew in 1989 under relentless pressure by </a:t>
            </a:r>
            <a:r>
              <a:rPr lang="en-US" altLang="en-US" sz="2400" u="sng">
                <a:solidFill>
                  <a:srgbClr val="FF0000"/>
                </a:solidFill>
              </a:rPr>
              <a:t>internationally supported anti-communist </a:t>
            </a:r>
            <a:r>
              <a:rPr lang="en-US" altLang="en-US" sz="2800" b="1" u="sng">
                <a:solidFill>
                  <a:srgbClr val="00B050"/>
                </a:solidFill>
                <a:effectLst>
                  <a:outerShdw blurRad="38100" dist="38100" dir="2700000" algn="tl">
                    <a:srgbClr val="000000">
                      <a:alpha val="43137"/>
                    </a:srgbClr>
                  </a:outerShdw>
                </a:effectLst>
              </a:rPr>
              <a:t>mujahidin rebels.</a:t>
            </a:r>
            <a:r>
              <a:rPr lang="en-US" altLang="en-US" sz="2800" b="1" u="sng">
                <a:solidFill>
                  <a:srgbClr val="FF0000"/>
                </a:solidFill>
                <a:effectLst>
                  <a:outerShdw blurRad="38100" dist="38100" dir="2700000" algn="tl">
                    <a:srgbClr val="000000">
                      <a:alpha val="43137"/>
                    </a:srgbClr>
                  </a:outerShdw>
                </a:effectLst>
              </a:rPr>
              <a:t> </a:t>
            </a:r>
          </a:p>
          <a:p>
            <a:pPr>
              <a:defRPr/>
            </a:pPr>
            <a:r>
              <a:rPr lang="en-US" altLang="en-US" sz="2400"/>
              <a:t>A series of subsequent civil wars saw Kabul finally fall in 1996 to the </a:t>
            </a:r>
            <a:r>
              <a:rPr lang="en-US" altLang="en-US" sz="2400">
                <a:solidFill>
                  <a:srgbClr val="00B050"/>
                </a:solidFill>
              </a:rPr>
              <a:t>Taliban</a:t>
            </a:r>
            <a:r>
              <a:rPr lang="en-US" altLang="en-US" sz="2400"/>
              <a:t>, a hardline Pakistani-sponsored movement that emerged in 1994 to end the country's civil war and anarchy. </a:t>
            </a:r>
          </a:p>
          <a:p>
            <a:pPr>
              <a:defRPr/>
            </a:pPr>
            <a:r>
              <a:rPr lang="en-US" altLang="en-US" sz="2400" b="1">
                <a:solidFill>
                  <a:srgbClr val="FF0000"/>
                </a:solidFill>
              </a:rPr>
              <a:t>Following the 11 September 2001 terrorist attacks, a US, Allied, and anti-Taliban Northern Alliance military action toppled the Taliban for sheltering Usama BIN LADIN.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AD00F0E-F35A-433C-AC60-0860484820FD}"/>
              </a:ext>
            </a:extLst>
          </p:cNvPr>
          <p:cNvSpPr>
            <a:spLocks noGrp="1"/>
          </p:cNvSpPr>
          <p:nvPr>
            <p:ph type="title"/>
          </p:nvPr>
        </p:nvSpPr>
        <p:spPr>
          <a:xfrm>
            <a:off x="457200" y="0"/>
            <a:ext cx="8229600" cy="1417638"/>
          </a:xfrm>
        </p:spPr>
        <p:txBody>
          <a:bodyPr/>
          <a:lstStyle/>
          <a:p>
            <a:pPr eaLnBrk="1" hangingPunct="1"/>
            <a:r>
              <a:rPr lang="en-US" altLang="en-US"/>
              <a:t>Soviet Occupation of Afghanistan</a:t>
            </a:r>
          </a:p>
        </p:txBody>
      </p:sp>
      <p:sp>
        <p:nvSpPr>
          <p:cNvPr id="3" name="Content Placeholder 2">
            <a:extLst>
              <a:ext uri="{FF2B5EF4-FFF2-40B4-BE49-F238E27FC236}">
                <a16:creationId xmlns:a16="http://schemas.microsoft.com/office/drawing/2014/main" id="{F9EEDB18-0414-4DC7-9E73-72AAF486A45D}"/>
              </a:ext>
            </a:extLst>
          </p:cNvPr>
          <p:cNvSpPr>
            <a:spLocks noGrp="1"/>
          </p:cNvSpPr>
          <p:nvPr>
            <p:ph idx="1"/>
          </p:nvPr>
        </p:nvSpPr>
        <p:spPr>
          <a:xfrm>
            <a:off x="0" y="1295400"/>
            <a:ext cx="9144000" cy="5562600"/>
          </a:xfrm>
        </p:spPr>
        <p:txBody>
          <a:bodyPr/>
          <a:lstStyle/>
          <a:p>
            <a:pPr eaLnBrk="1" hangingPunct="1"/>
            <a:r>
              <a:rPr lang="en-US" altLang="en-US"/>
              <a:t>This Russian interest in the Afghanistan continued on through the </a:t>
            </a:r>
            <a:r>
              <a:rPr lang="en-US" altLang="en-US">
                <a:hlinkClick r:id="rId2" tooltip="Military history of the Soviet Union"/>
              </a:rPr>
              <a:t>Soviet era</a:t>
            </a:r>
            <a:r>
              <a:rPr lang="en-US" altLang="en-US"/>
              <a:t>, with billions in economic and military aid sent to Afghanistan between 1955 and 1978.</a:t>
            </a:r>
          </a:p>
          <a:p>
            <a:pPr eaLnBrk="1" hangingPunct="1"/>
            <a:r>
              <a:rPr lang="en-US" altLang="en-US">
                <a:solidFill>
                  <a:srgbClr val="FF0000"/>
                </a:solidFill>
              </a:rPr>
              <a:t>Soviet invaded in 1979 after the government sought help during the Civil War in Afghanistan</a:t>
            </a:r>
            <a:r>
              <a:rPr lang="en-US" altLang="en-US"/>
              <a:t>.</a:t>
            </a:r>
          </a:p>
          <a:p>
            <a:pPr eaLnBrk="1" hangingPunct="1"/>
            <a:r>
              <a:rPr lang="en-US" altLang="en-US"/>
              <a:t>The Soviet troops stayed in Afghanistan to help the communist government and did not leave until 1989.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B6B325F-03EC-4422-B352-8312CC9F459D}"/>
              </a:ext>
            </a:extLst>
          </p:cNvPr>
          <p:cNvSpPr>
            <a:spLocks noGrp="1"/>
          </p:cNvSpPr>
          <p:nvPr>
            <p:ph type="title"/>
          </p:nvPr>
        </p:nvSpPr>
        <p:spPr/>
        <p:txBody>
          <a:bodyPr/>
          <a:lstStyle/>
          <a:p>
            <a:pPr eaLnBrk="1" hangingPunct="1"/>
            <a:r>
              <a:rPr lang="en-US" altLang="en-US"/>
              <a:t>Rise of the Taliban</a:t>
            </a:r>
            <a:br>
              <a:rPr lang="en-US" altLang="en-US"/>
            </a:br>
            <a:r>
              <a:rPr lang="en-US" altLang="en-US">
                <a:solidFill>
                  <a:srgbClr val="00B050"/>
                </a:solidFill>
              </a:rPr>
              <a:t>Un-Holy Alliance</a:t>
            </a:r>
          </a:p>
        </p:txBody>
      </p:sp>
      <p:sp>
        <p:nvSpPr>
          <p:cNvPr id="18435" name="Content Placeholder 2">
            <a:extLst>
              <a:ext uri="{FF2B5EF4-FFF2-40B4-BE49-F238E27FC236}">
                <a16:creationId xmlns:a16="http://schemas.microsoft.com/office/drawing/2014/main" id="{4FA2C6B0-EC28-4CDA-AA8E-A39E010E9923}"/>
              </a:ext>
            </a:extLst>
          </p:cNvPr>
          <p:cNvSpPr>
            <a:spLocks noGrp="1"/>
          </p:cNvSpPr>
          <p:nvPr>
            <p:ph idx="1"/>
          </p:nvPr>
        </p:nvSpPr>
        <p:spPr>
          <a:xfrm>
            <a:off x="457200" y="1600200"/>
            <a:ext cx="8229600" cy="5029200"/>
          </a:xfrm>
        </p:spPr>
        <p:txBody>
          <a:bodyPr/>
          <a:lstStyle/>
          <a:p>
            <a:pPr eaLnBrk="1" hangingPunct="1"/>
            <a:r>
              <a:rPr lang="en-US" altLang="en-US" b="1">
                <a:solidFill>
                  <a:srgbClr val="FF0000"/>
                </a:solidFill>
              </a:rPr>
              <a:t>US-Saudi-Pakistani alliance </a:t>
            </a:r>
            <a:r>
              <a:rPr lang="en-US" altLang="en-US"/>
              <a:t>to help defeat the Soviets in Afghanistan</a:t>
            </a:r>
          </a:p>
          <a:p>
            <a:pPr eaLnBrk="1" hangingPunct="1"/>
            <a:r>
              <a:rPr lang="en-US" altLang="en-US" b="1"/>
              <a:t>US/SA funded </a:t>
            </a:r>
            <a:r>
              <a:rPr lang="en-US" altLang="en-US"/>
              <a:t>and trained the </a:t>
            </a:r>
            <a:r>
              <a:rPr lang="en-US" altLang="en-US">
                <a:solidFill>
                  <a:srgbClr val="00B050"/>
                </a:solidFill>
              </a:rPr>
              <a:t>Mujahideen</a:t>
            </a:r>
          </a:p>
          <a:p>
            <a:pPr eaLnBrk="1" hangingPunct="1"/>
            <a:r>
              <a:rPr lang="en-US" altLang="en-US" b="1"/>
              <a:t>SA provided the ideology </a:t>
            </a:r>
            <a:r>
              <a:rPr lang="en-US" altLang="en-US" b="1">
                <a:solidFill>
                  <a:srgbClr val="FF0000"/>
                </a:solidFill>
              </a:rPr>
              <a:t>(Wahabism)</a:t>
            </a:r>
          </a:p>
          <a:p>
            <a:pPr eaLnBrk="1" hangingPunct="1"/>
            <a:r>
              <a:rPr lang="en-US" altLang="en-US"/>
              <a:t>Pakistan provided the Madrassas, training and logistics</a:t>
            </a:r>
          </a:p>
          <a:p>
            <a:pPr eaLnBrk="1" hangingPunct="1"/>
            <a:r>
              <a:rPr lang="en-US" altLang="en-US"/>
              <a:t>More CIA operatives than any country in world</a:t>
            </a:r>
          </a:p>
          <a:p>
            <a:pPr eaLnBrk="1" hangingPunct="1"/>
            <a:r>
              <a:rPr lang="en-US" altLang="en-US"/>
              <a:t>Osama Ben Laden as our 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435">
                                            <p:txEl>
                                              <p:pRg st="5" end="5"/>
                                            </p:txEl>
                                          </p:spTgt>
                                        </p:tgtEl>
                                        <p:attrNameLst>
                                          <p:attrName>style.visibility</p:attrName>
                                        </p:attrNameLst>
                                      </p:cBhvr>
                                      <p:to>
                                        <p:strVal val="visible"/>
                                      </p:to>
                                    </p:set>
                                    <p:anim calcmode="lin" valueType="num">
                                      <p:cBhvr additive="base">
                                        <p:cTn id="35"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1B9D9D08-3A08-40D3-9806-F5C7B1ECAD80}"/>
              </a:ext>
            </a:extLst>
          </p:cNvPr>
          <p:cNvSpPr>
            <a:spLocks noGrp="1"/>
          </p:cNvSpPr>
          <p:nvPr>
            <p:ph type="title"/>
          </p:nvPr>
        </p:nvSpPr>
        <p:spPr/>
        <p:txBody>
          <a:bodyPr/>
          <a:lstStyle/>
          <a:p>
            <a:pPr eaLnBrk="1" hangingPunct="1"/>
            <a:r>
              <a:rPr lang="en-US" altLang="en-US"/>
              <a:t>US and Afghanistan in the 1980s</a:t>
            </a:r>
          </a:p>
        </p:txBody>
      </p:sp>
      <p:sp>
        <p:nvSpPr>
          <p:cNvPr id="3" name="Content Placeholder 2">
            <a:extLst>
              <a:ext uri="{FF2B5EF4-FFF2-40B4-BE49-F238E27FC236}">
                <a16:creationId xmlns:a16="http://schemas.microsoft.com/office/drawing/2014/main" id="{D18E6B53-3D95-4953-9D44-7C495A840D56}"/>
              </a:ext>
            </a:extLst>
          </p:cNvPr>
          <p:cNvSpPr>
            <a:spLocks noGrp="1"/>
          </p:cNvSpPr>
          <p:nvPr>
            <p:ph idx="1"/>
          </p:nvPr>
        </p:nvSpPr>
        <p:spPr>
          <a:xfrm>
            <a:off x="0" y="1295400"/>
            <a:ext cx="9144000" cy="5562600"/>
          </a:xfrm>
        </p:spPr>
        <p:txBody>
          <a:bodyPr rtlCol="0">
            <a:normAutofit fontScale="85000" lnSpcReduction="20000"/>
          </a:bodyPr>
          <a:lstStyle/>
          <a:p>
            <a:pPr eaLnBrk="1" fontAlgn="auto" hangingPunct="1">
              <a:spcAft>
                <a:spcPts val="0"/>
              </a:spcAft>
              <a:defRPr/>
            </a:pPr>
            <a:r>
              <a:rPr lang="en-US"/>
              <a:t>In the mid-1980s, the Afghan </a:t>
            </a:r>
            <a:r>
              <a:rPr lang="en-US">
                <a:hlinkClick r:id="rId2" tooltip="Resistance movement"/>
              </a:rPr>
              <a:t>resistance movement</a:t>
            </a:r>
            <a:r>
              <a:rPr lang="en-US"/>
              <a:t>, assisted by the United States, Pakistan, Saudi Arabia, the </a:t>
            </a:r>
            <a:r>
              <a:rPr lang="en-US">
                <a:hlinkClick r:id="rId3" tooltip="United Kingdom"/>
              </a:rPr>
              <a:t>United Kingdom</a:t>
            </a:r>
            <a:r>
              <a:rPr lang="en-US"/>
              <a:t>, the </a:t>
            </a:r>
            <a:r>
              <a:rPr lang="en-US">
                <a:hlinkClick r:id="rId4" tooltip="People's Republic of China"/>
              </a:rPr>
              <a:t>People's Republic of China</a:t>
            </a:r>
            <a:r>
              <a:rPr lang="en-US"/>
              <a:t> and others, contributed to </a:t>
            </a:r>
            <a:r>
              <a:rPr lang="en-US">
                <a:hlinkClick r:id="rId5" tooltip="Moscow"/>
              </a:rPr>
              <a:t>Moscow</a:t>
            </a:r>
            <a:r>
              <a:rPr lang="en-US"/>
              <a:t>'s high military costs and strained international relations. The US viewed the conflict in Afghanistan as an integral </a:t>
            </a:r>
            <a:r>
              <a:rPr lang="en-US">
                <a:hlinkClick r:id="rId6" tooltip="Cold War"/>
              </a:rPr>
              <a:t>Cold War</a:t>
            </a:r>
            <a:r>
              <a:rPr lang="en-US"/>
              <a:t> struggle, and the </a:t>
            </a:r>
            <a:r>
              <a:rPr lang="en-US">
                <a:hlinkClick r:id="rId7" tooltip="CIA"/>
              </a:rPr>
              <a:t>CIA</a:t>
            </a:r>
            <a:r>
              <a:rPr lang="en-US"/>
              <a:t> provided assistance to anti-Soviet forces through the </a:t>
            </a:r>
            <a:r>
              <a:rPr lang="en-US">
                <a:hlinkClick r:id="rId8" tooltip="Pakistani intelligence services"/>
              </a:rPr>
              <a:t>Pakistani intelligence services</a:t>
            </a:r>
            <a:r>
              <a:rPr lang="en-US"/>
              <a:t>, in a program called </a:t>
            </a:r>
            <a:r>
              <a:rPr lang="en-US">
                <a:hlinkClick r:id="rId9" tooltip="Operation Cyclone"/>
              </a:rPr>
              <a:t>Operation Cyclone</a:t>
            </a:r>
            <a:r>
              <a:rPr lang="en-US"/>
              <a:t>.</a:t>
            </a:r>
            <a:endParaRPr lang="en-US" baseline="30000"/>
          </a:p>
          <a:p>
            <a:pPr eaLnBrk="1" fontAlgn="auto" hangingPunct="1">
              <a:spcAft>
                <a:spcPts val="0"/>
              </a:spcAft>
              <a:buFont typeface="Arial" charset="0"/>
              <a:buNone/>
              <a:defRPr/>
            </a:pPr>
            <a:endParaRPr lang="en-US"/>
          </a:p>
          <a:p>
            <a:pPr eaLnBrk="1" fontAlgn="auto" hangingPunct="1">
              <a:spcAft>
                <a:spcPts val="0"/>
              </a:spcAft>
              <a:defRPr/>
            </a:pPr>
            <a:r>
              <a:rPr lang="en-US"/>
              <a:t>A similar movement occurred in other Muslim countries, bringing contingents of so-called </a:t>
            </a:r>
            <a:r>
              <a:rPr lang="en-US" sz="3800" b="1">
                <a:solidFill>
                  <a:srgbClr val="00B050"/>
                </a:solidFill>
              </a:rPr>
              <a:t>Afghan Arabs</a:t>
            </a:r>
            <a:r>
              <a:rPr lang="en-US"/>
              <a:t>, foreign fighters who wished to wage </a:t>
            </a:r>
            <a:r>
              <a:rPr lang="en-US">
                <a:hlinkClick r:id="rId10" tooltip="Jihad"/>
              </a:rPr>
              <a:t>jihad</a:t>
            </a:r>
            <a:r>
              <a:rPr lang="en-US"/>
              <a:t> against the </a:t>
            </a:r>
            <a:r>
              <a:rPr lang="en-US">
                <a:hlinkClick r:id="rId11" tooltip="Atheist"/>
              </a:rPr>
              <a:t>atheist</a:t>
            </a:r>
            <a:r>
              <a:rPr lang="en-US"/>
              <a:t> communists. Notable among them was a young </a:t>
            </a:r>
            <a:r>
              <a:rPr lang="en-US">
                <a:solidFill>
                  <a:srgbClr val="FF0000"/>
                </a:solidFill>
              </a:rPr>
              <a:t>Saudi named </a:t>
            </a:r>
            <a:r>
              <a:rPr lang="en-US">
                <a:solidFill>
                  <a:srgbClr val="FF0000"/>
                </a:solidFill>
                <a:hlinkClick r:id="rId12" tooltip="Osama bin Laden"/>
              </a:rPr>
              <a:t>Osama bin Laden</a:t>
            </a:r>
            <a:r>
              <a:rPr lang="en-US">
                <a:solidFill>
                  <a:srgbClr val="FF0000"/>
                </a:solidFill>
              </a:rPr>
              <a:t>, whose </a:t>
            </a:r>
            <a:r>
              <a:rPr lang="en-US">
                <a:solidFill>
                  <a:srgbClr val="FF0000"/>
                </a:solidFill>
                <a:hlinkClick r:id="rId13" tooltip="Arab"/>
              </a:rPr>
              <a:t>Arab</a:t>
            </a:r>
            <a:r>
              <a:rPr lang="en-US">
                <a:solidFill>
                  <a:srgbClr val="FF0000"/>
                </a:solidFill>
              </a:rPr>
              <a:t> group eventually evolved into </a:t>
            </a:r>
            <a:r>
              <a:rPr lang="en-US">
                <a:solidFill>
                  <a:srgbClr val="FF0000"/>
                </a:solidFill>
                <a:hlinkClick r:id="rId14" tooltip="Al-Qaeda"/>
              </a:rPr>
              <a:t>al-Qaeda</a:t>
            </a:r>
            <a:r>
              <a:rPr lang="en-US">
                <a:solidFill>
                  <a:srgbClr val="FF0000"/>
                </a:solidFill>
              </a:rPr>
              <a:t>.</a:t>
            </a:r>
          </a:p>
          <a:p>
            <a:pPr eaLnBrk="1" fontAlgn="auto" hangingPunct="1">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02C307F-9700-40EF-8906-04CA2052CD4D}"/>
              </a:ext>
            </a:extLst>
          </p:cNvPr>
          <p:cNvSpPr>
            <a:spLocks noGrp="1"/>
          </p:cNvSpPr>
          <p:nvPr>
            <p:ph type="title"/>
          </p:nvPr>
        </p:nvSpPr>
        <p:spPr>
          <a:xfrm>
            <a:off x="457200" y="0"/>
            <a:ext cx="8229600" cy="533400"/>
          </a:xfrm>
        </p:spPr>
        <p:txBody>
          <a:bodyPr/>
          <a:lstStyle/>
          <a:p>
            <a:r>
              <a:rPr lang="en-US" altLang="en-US">
                <a:solidFill>
                  <a:srgbClr val="00B050"/>
                </a:solidFill>
              </a:rPr>
              <a:t>Modern History</a:t>
            </a:r>
          </a:p>
        </p:txBody>
      </p:sp>
      <p:sp>
        <p:nvSpPr>
          <p:cNvPr id="23555" name="Content Placeholder 2">
            <a:extLst>
              <a:ext uri="{FF2B5EF4-FFF2-40B4-BE49-F238E27FC236}">
                <a16:creationId xmlns:a16="http://schemas.microsoft.com/office/drawing/2014/main" id="{C8B25273-BE02-4872-B0C6-4291D0637292}"/>
              </a:ext>
            </a:extLst>
          </p:cNvPr>
          <p:cNvSpPr>
            <a:spLocks noGrp="1"/>
          </p:cNvSpPr>
          <p:nvPr>
            <p:ph idx="1"/>
          </p:nvPr>
        </p:nvSpPr>
        <p:spPr>
          <a:xfrm>
            <a:off x="0" y="533400"/>
            <a:ext cx="9144000" cy="5592763"/>
          </a:xfrm>
        </p:spPr>
        <p:txBody>
          <a:bodyPr/>
          <a:lstStyle/>
          <a:p>
            <a:pPr>
              <a:defRPr/>
            </a:pPr>
            <a:r>
              <a:rPr lang="en-US" altLang="en-US" sz="2400" b="1"/>
              <a:t>1979 </a:t>
            </a:r>
            <a:r>
              <a:rPr lang="en-US" altLang="en-US" sz="2400"/>
              <a:t>- Soviet Army invades and props up communist government. More than a million people die in the ensuing war.</a:t>
            </a:r>
          </a:p>
          <a:p>
            <a:pPr>
              <a:defRPr/>
            </a:pPr>
            <a:r>
              <a:rPr lang="en-US" altLang="en-US" sz="2400" b="1"/>
              <a:t>1989 </a:t>
            </a:r>
            <a:r>
              <a:rPr lang="en-US" altLang="en-US" sz="2400"/>
              <a:t>- Last Soviet troops leave. US- and Pakistan-backed </a:t>
            </a:r>
            <a:r>
              <a:rPr lang="en-US" altLang="en-US" sz="2400" err="1"/>
              <a:t>mujahideen</a:t>
            </a:r>
            <a:r>
              <a:rPr lang="en-US" altLang="en-US" sz="2400"/>
              <a:t> push to overthrow Soviet-installed Afghan ruler </a:t>
            </a:r>
            <a:r>
              <a:rPr lang="en-US" altLang="en-US" sz="2400" err="1"/>
              <a:t>Najibullah</a:t>
            </a:r>
            <a:r>
              <a:rPr lang="en-US" altLang="en-US" sz="2400"/>
              <a:t> triggers devastating civil war.</a:t>
            </a:r>
          </a:p>
          <a:p>
            <a:pPr>
              <a:defRPr/>
            </a:pPr>
            <a:r>
              <a:rPr lang="en-US" sz="2400" err="1">
                <a:solidFill>
                  <a:srgbClr val="FF0000"/>
                </a:solidFill>
              </a:rPr>
              <a:t>Najibullah</a:t>
            </a:r>
            <a:r>
              <a:rPr lang="en-US" sz="2400">
                <a:solidFill>
                  <a:srgbClr val="FF0000"/>
                </a:solidFill>
              </a:rPr>
              <a:t> and his communist government fell to the </a:t>
            </a:r>
            <a:r>
              <a:rPr lang="en-US" sz="2400" err="1">
                <a:solidFill>
                  <a:srgbClr val="FF0000"/>
                </a:solidFill>
              </a:rPr>
              <a:t>mujahideen</a:t>
            </a:r>
            <a:endParaRPr lang="en-US" altLang="en-US" sz="2400"/>
          </a:p>
          <a:p>
            <a:pPr>
              <a:defRPr/>
            </a:pPr>
            <a:r>
              <a:rPr lang="en-US" altLang="en-US" sz="2400" b="1"/>
              <a:t>1996 </a:t>
            </a:r>
            <a:r>
              <a:rPr lang="en-US" altLang="en-US" sz="2400"/>
              <a:t>- </a:t>
            </a:r>
            <a:r>
              <a:rPr lang="en-US" altLang="en-US" sz="2000">
                <a:solidFill>
                  <a:srgbClr val="00B050"/>
                </a:solidFill>
              </a:rPr>
              <a:t>Taliban seize control of Kabul and impose </a:t>
            </a:r>
            <a:r>
              <a:rPr lang="en-US" altLang="en-US" sz="2000" err="1">
                <a:solidFill>
                  <a:srgbClr val="00B050"/>
                </a:solidFill>
              </a:rPr>
              <a:t>hard-line</a:t>
            </a:r>
            <a:r>
              <a:rPr lang="en-US" altLang="en-US" sz="2000">
                <a:solidFill>
                  <a:srgbClr val="00B050"/>
                </a:solidFill>
              </a:rPr>
              <a:t> version of Islam.</a:t>
            </a:r>
          </a:p>
          <a:p>
            <a:pPr>
              <a:defRPr/>
            </a:pPr>
            <a:r>
              <a:rPr lang="en-US" altLang="en-US" sz="2400" b="1"/>
              <a:t>2001 </a:t>
            </a:r>
            <a:r>
              <a:rPr lang="en-US" altLang="en-US" sz="2400"/>
              <a:t>- US intervenes militarily following September 11 attacks on the United States. Taliban are ousted from Kabul and Hamid Karzai becomes head of an interim power-sharing government.</a:t>
            </a:r>
          </a:p>
          <a:p>
            <a:pPr>
              <a:defRPr/>
            </a:pPr>
            <a:r>
              <a:rPr lang="en-US" altLang="en-US" sz="2400" b="1"/>
              <a:t>2002 </a:t>
            </a:r>
            <a:r>
              <a:rPr lang="en-US" altLang="en-US" sz="2400"/>
              <a:t>- </a:t>
            </a:r>
            <a:r>
              <a:rPr lang="en-US" altLang="en-US" sz="2400" err="1">
                <a:solidFill>
                  <a:schemeClr val="tx2">
                    <a:lumMod val="60000"/>
                    <a:lumOff val="40000"/>
                  </a:schemeClr>
                </a:solidFill>
              </a:rPr>
              <a:t>Nato</a:t>
            </a:r>
            <a:r>
              <a:rPr lang="en-US" altLang="en-US" sz="2400">
                <a:solidFill>
                  <a:schemeClr val="tx2">
                    <a:lumMod val="60000"/>
                    <a:lumOff val="40000"/>
                  </a:schemeClr>
                </a:solidFill>
              </a:rPr>
              <a:t> assumes responsibility for maintaining security in Afghanistan.</a:t>
            </a:r>
          </a:p>
          <a:p>
            <a:pPr>
              <a:defRPr/>
            </a:pPr>
            <a:r>
              <a:rPr lang="en-US" altLang="en-US" sz="2400" b="1"/>
              <a:t>2004 </a:t>
            </a:r>
            <a:r>
              <a:rPr lang="en-US" altLang="en-US" sz="2400"/>
              <a:t>- </a:t>
            </a:r>
            <a:r>
              <a:rPr lang="en-US" altLang="en-US" sz="2000" err="1"/>
              <a:t>Loya</a:t>
            </a:r>
            <a:r>
              <a:rPr lang="en-US" altLang="en-US" sz="2000"/>
              <a:t> Jirga adopts new constitution which provides for strong presidency. Hamid Karzai is elected president</a:t>
            </a:r>
            <a:r>
              <a:rPr lang="en-US" altLang="en-US" sz="2400"/>
              <a:t>.</a:t>
            </a:r>
          </a:p>
          <a:p>
            <a:pPr>
              <a:defRPr/>
            </a:pPr>
            <a:r>
              <a:rPr lang="en-US" altLang="en-US" sz="2400" b="1">
                <a:solidFill>
                  <a:srgbClr val="FF0000"/>
                </a:solidFill>
              </a:rPr>
              <a:t>2014 </a:t>
            </a:r>
            <a:r>
              <a:rPr lang="en-US" altLang="en-US" sz="2400">
                <a:solidFill>
                  <a:srgbClr val="FF0000"/>
                </a:solidFill>
              </a:rPr>
              <a:t>- </a:t>
            </a:r>
            <a:r>
              <a:rPr lang="en-US" altLang="en-US" sz="2000">
                <a:solidFill>
                  <a:srgbClr val="FF0000"/>
                </a:solidFill>
              </a:rPr>
              <a:t>Ashraf Ghani elected president. NATO formally ends its combat mission in Afghanistan, handing over to Afghan forces, who face a growing insurgency.</a:t>
            </a:r>
          </a:p>
          <a:p>
            <a:pPr>
              <a:defRPr/>
            </a:pPr>
            <a:endParaRPr lang="en-US" altLang="en-US"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8936027-F29A-4CD5-9379-E0E86DE93989}"/>
              </a:ext>
            </a:extLst>
          </p:cNvPr>
          <p:cNvSpPr>
            <a:spLocks noGrp="1"/>
          </p:cNvSpPr>
          <p:nvPr>
            <p:ph type="title"/>
          </p:nvPr>
        </p:nvSpPr>
        <p:spPr/>
        <p:txBody>
          <a:bodyPr/>
          <a:lstStyle/>
          <a:p>
            <a:pPr eaLnBrk="1" hangingPunct="1"/>
            <a:endParaRPr lang="en-US" altLang="en-US"/>
          </a:p>
        </p:txBody>
      </p:sp>
      <p:sp>
        <p:nvSpPr>
          <p:cNvPr id="3" name="Content Placeholder 2">
            <a:extLst>
              <a:ext uri="{FF2B5EF4-FFF2-40B4-BE49-F238E27FC236}">
                <a16:creationId xmlns:a16="http://schemas.microsoft.com/office/drawing/2014/main" id="{776FB9BE-F211-4A31-B09A-10FEA616925D}"/>
              </a:ext>
            </a:extLst>
          </p:cNvPr>
          <p:cNvSpPr>
            <a:spLocks noGrp="1"/>
          </p:cNvSpPr>
          <p:nvPr>
            <p:ph idx="1"/>
          </p:nvPr>
        </p:nvSpPr>
        <p:spPr>
          <a:xfrm>
            <a:off x="0" y="0"/>
            <a:ext cx="9144000" cy="6858000"/>
          </a:xfrm>
        </p:spPr>
        <p:txBody>
          <a:bodyPr rtlCol="0">
            <a:normAutofit fontScale="70000" lnSpcReduction="20000"/>
          </a:bodyPr>
          <a:lstStyle/>
          <a:p>
            <a:pPr eaLnBrk="1" fontAlgn="auto" hangingPunct="1">
              <a:spcAft>
                <a:spcPts val="0"/>
              </a:spcAft>
              <a:defRPr/>
            </a:pPr>
            <a:r>
              <a:rPr lang="en-US" b="1"/>
              <a:t>Destruction in Afghanistan</a:t>
            </a:r>
          </a:p>
          <a:p>
            <a:pPr eaLnBrk="1" fontAlgn="auto" hangingPunct="1">
              <a:spcAft>
                <a:spcPts val="0"/>
              </a:spcAft>
              <a:defRPr/>
            </a:pPr>
            <a:r>
              <a:rPr lang="en-US" b="1">
                <a:solidFill>
                  <a:srgbClr val="FF0000"/>
                </a:solidFill>
              </a:rPr>
              <a:t>Estimates of the Afghan deaths vary from 100,000</a:t>
            </a:r>
            <a:r>
              <a:rPr lang="en-US" b="1" baseline="30000">
                <a:solidFill>
                  <a:srgbClr val="FF0000"/>
                </a:solidFill>
              </a:rPr>
              <a:t> </a:t>
            </a:r>
            <a:r>
              <a:rPr lang="en-US" b="1">
                <a:solidFill>
                  <a:srgbClr val="FF0000"/>
                </a:solidFill>
              </a:rPr>
              <a:t>to 2 million </a:t>
            </a:r>
          </a:p>
          <a:p>
            <a:pPr eaLnBrk="1" fontAlgn="auto" hangingPunct="1">
              <a:spcAft>
                <a:spcPts val="0"/>
              </a:spcAft>
              <a:defRPr/>
            </a:pPr>
            <a:r>
              <a:rPr lang="en-US"/>
              <a:t>5 million Afghans fled to Pakistan and Iran, 1/3 of the prewar population of the country. Another 2 million Afghans were displaced within the country. In the 1980s, half of all refugees in the world were Afghan</a:t>
            </a:r>
          </a:p>
          <a:p>
            <a:pPr eaLnBrk="1" fontAlgn="auto" hangingPunct="1">
              <a:spcAft>
                <a:spcPts val="0"/>
              </a:spcAft>
              <a:buFont typeface="Arial" charset="0"/>
              <a:buNone/>
              <a:defRPr/>
            </a:pPr>
            <a:endParaRPr lang="en-US"/>
          </a:p>
          <a:p>
            <a:pPr eaLnBrk="1" fontAlgn="auto" hangingPunct="1">
              <a:spcAft>
                <a:spcPts val="0"/>
              </a:spcAft>
              <a:defRPr/>
            </a:pPr>
            <a:r>
              <a:rPr lang="en-US"/>
              <a:t>Along with fatalities were 1.2 million Afghans disabled (</a:t>
            </a:r>
            <a:r>
              <a:rPr lang="en-US" err="1"/>
              <a:t>mujahideen</a:t>
            </a:r>
            <a:r>
              <a:rPr lang="en-US"/>
              <a:t>, government soldiers and noncombatants) and 3 million maimed or wounded (primarily noncombatants).</a:t>
            </a:r>
          </a:p>
          <a:p>
            <a:pPr eaLnBrk="1" fontAlgn="auto" hangingPunct="1">
              <a:spcAft>
                <a:spcPts val="0"/>
              </a:spcAft>
              <a:defRPr/>
            </a:pPr>
            <a:r>
              <a:rPr lang="en-US">
                <a:hlinkClick r:id="rId2" tooltip="Irrigation"/>
              </a:rPr>
              <a:t>Irrigation</a:t>
            </a:r>
            <a:r>
              <a:rPr lang="en-US"/>
              <a:t> systems, crucial to agriculture in Afghanistan's </a:t>
            </a:r>
            <a:r>
              <a:rPr lang="en-US">
                <a:hlinkClick r:id="rId3" tooltip="Arid climate"/>
              </a:rPr>
              <a:t>arid climate</a:t>
            </a:r>
            <a:r>
              <a:rPr lang="en-US"/>
              <a:t>, were destroyed by </a:t>
            </a:r>
            <a:r>
              <a:rPr lang="en-US">
                <a:hlinkClick r:id="rId4" tooltip="Strategic bombing"/>
              </a:rPr>
              <a:t>aerial bombing</a:t>
            </a:r>
            <a:r>
              <a:rPr lang="en-US"/>
              <a:t> and </a:t>
            </a:r>
            <a:r>
              <a:rPr lang="en-US">
                <a:hlinkClick r:id="rId5" tooltip="Strafing"/>
              </a:rPr>
              <a:t>strafing</a:t>
            </a:r>
            <a:r>
              <a:rPr lang="en-US"/>
              <a:t> by Soviet or government forces. In the worst year of the war, 1985, well over half of all the farmers who remained in Afghanistan had their fields bombed, and over one quarter had their irrigation systems destroyed and their </a:t>
            </a:r>
            <a:r>
              <a:rPr lang="en-US">
                <a:hlinkClick r:id="rId6" tooltip="Livestock"/>
              </a:rPr>
              <a:t>livestock</a:t>
            </a:r>
            <a:r>
              <a:rPr lang="en-US"/>
              <a:t> shot by Soviet or government troops, according to a survey conducted by </a:t>
            </a:r>
            <a:r>
              <a:rPr lang="en-US">
                <a:hlinkClick r:id="rId7" tooltip="Sweden"/>
              </a:rPr>
              <a:t>Swedish</a:t>
            </a:r>
            <a:r>
              <a:rPr lang="en-US"/>
              <a:t> relief experts.</a:t>
            </a:r>
          </a:p>
          <a:p>
            <a:pPr eaLnBrk="1" fontAlgn="auto" hangingPunct="1">
              <a:spcAft>
                <a:spcPts val="0"/>
              </a:spcAft>
              <a:defRPr/>
            </a:pPr>
            <a:r>
              <a:rPr lang="en-US"/>
              <a:t>The population of Afghanistan's second largest city, Kandahar, was reduced from 200,000 before the war to no more than 25,000 inhabitants, following a months-long campaign of </a:t>
            </a:r>
            <a:r>
              <a:rPr lang="en-US">
                <a:hlinkClick r:id="rId8" tooltip="Carpet bombing"/>
              </a:rPr>
              <a:t>carpet bombing</a:t>
            </a:r>
            <a:r>
              <a:rPr lang="en-US"/>
              <a:t> and </a:t>
            </a:r>
            <a:r>
              <a:rPr lang="en-US">
                <a:hlinkClick r:id="rId9" tooltip="Bulldozing"/>
              </a:rPr>
              <a:t>bulldozing</a:t>
            </a:r>
            <a:r>
              <a:rPr lang="en-US"/>
              <a:t> by the Soviets and Afghan communist soldiers in 1987.</a:t>
            </a:r>
            <a:r>
              <a:rPr lang="en-US" baseline="30000">
                <a:hlinkClick r:id="" action="ppaction://noaction"/>
              </a:rPr>
              <a:t>[88]</a:t>
            </a:r>
            <a:r>
              <a:rPr lang="en-US"/>
              <a:t> </a:t>
            </a:r>
            <a:r>
              <a:rPr lang="en-US">
                <a:hlinkClick r:id="rId10" tooltip="Land mine"/>
              </a:rPr>
              <a:t>Land mines</a:t>
            </a:r>
            <a:r>
              <a:rPr lang="en-US"/>
              <a:t> had killed 25,000 Afghans during the war and another 10–15 million land mines, most planted by Soviet and government forces, were left scattered throughout the countryside.</a:t>
            </a:r>
          </a:p>
          <a:p>
            <a:pPr eaLnBrk="1" fontAlgn="auto" hangingPunct="1">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65F7879-0AE2-4898-A952-A2900963A285}"/>
              </a:ext>
            </a:extLst>
          </p:cNvPr>
          <p:cNvSpPr>
            <a:spLocks noGrp="1"/>
          </p:cNvSpPr>
          <p:nvPr>
            <p:ph type="title"/>
          </p:nvPr>
        </p:nvSpPr>
        <p:spPr/>
        <p:txBody>
          <a:bodyPr/>
          <a:lstStyle/>
          <a:p>
            <a:pPr eaLnBrk="1" hangingPunct="1"/>
            <a:r>
              <a:rPr lang="en-US" altLang="en-US"/>
              <a:t>Taliban, Al-Qaeda and Afghan Arabs Defeat Soviets!!</a:t>
            </a:r>
          </a:p>
        </p:txBody>
      </p:sp>
      <p:sp>
        <p:nvSpPr>
          <p:cNvPr id="30723" name="Content Placeholder 2">
            <a:extLst>
              <a:ext uri="{FF2B5EF4-FFF2-40B4-BE49-F238E27FC236}">
                <a16:creationId xmlns:a16="http://schemas.microsoft.com/office/drawing/2014/main" id="{573C89A6-4B83-404E-A962-C0BFAA5CE5AB}"/>
              </a:ext>
            </a:extLst>
          </p:cNvPr>
          <p:cNvSpPr>
            <a:spLocks noGrp="1"/>
          </p:cNvSpPr>
          <p:nvPr>
            <p:ph idx="1"/>
          </p:nvPr>
        </p:nvSpPr>
        <p:spPr>
          <a:xfrm>
            <a:off x="0" y="1600200"/>
            <a:ext cx="9144000" cy="5638800"/>
          </a:xfrm>
        </p:spPr>
        <p:txBody>
          <a:bodyPr/>
          <a:lstStyle/>
          <a:p>
            <a:pPr eaLnBrk="1" hangingPunct="1"/>
            <a:r>
              <a:rPr lang="en-US" altLang="en-US" b="1"/>
              <a:t>Ideological impact</a:t>
            </a:r>
          </a:p>
          <a:p>
            <a:pPr eaLnBrk="1" hangingPunct="1"/>
            <a:r>
              <a:rPr lang="en-US" altLang="en-US"/>
              <a:t>The Islamists who fought also believed that they were responsible for the fall of the Soviet Union. </a:t>
            </a:r>
            <a:r>
              <a:rPr lang="en-US" altLang="en-US">
                <a:hlinkClick r:id="rId2" tooltip="Osama bin Laden"/>
              </a:rPr>
              <a:t>Osama bin Laden</a:t>
            </a:r>
            <a:r>
              <a:rPr lang="en-US" altLang="en-US"/>
              <a:t>, for example, was asserting the credit for </a:t>
            </a:r>
            <a:r>
              <a:rPr lang="en-US" altLang="en-US" b="1">
                <a:solidFill>
                  <a:srgbClr val="FF0000"/>
                </a:solidFill>
              </a:rPr>
              <a:t>"the collapse of the Soviet Union ... goes to God and the mujahideen in Afghanistan ... the US had no mentionable role,</a:t>
            </a:r>
            <a:r>
              <a:rPr lang="en-US" altLang="en-US"/>
              <a:t>" but "collapse made the US more haughty and arrogant</a:t>
            </a:r>
          </a:p>
          <a:p>
            <a:pPr eaLnBrk="1" hangingPunct="1"/>
            <a:r>
              <a:rPr lang="en-US" altLang="en-US">
                <a:solidFill>
                  <a:srgbClr val="00B050"/>
                </a:solidFill>
              </a:rPr>
              <a:t>Taliban control 90% of the country in 1996 with Pakistani assistance</a:t>
            </a:r>
            <a:r>
              <a:rPr lang="en-US" altLang="en-US">
                <a:solidFill>
                  <a:srgbClr val="FF0000"/>
                </a:solidFill>
              </a:rPr>
              <a:t>…</a:t>
            </a:r>
          </a:p>
          <a:p>
            <a:pPr eaLnBrk="1" hangingPunct="1"/>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464B-35D8-4960-899C-5F838FCB8A21}"/>
              </a:ext>
            </a:extLst>
          </p:cNvPr>
          <p:cNvSpPr>
            <a:spLocks noGrp="1"/>
          </p:cNvSpPr>
          <p:nvPr>
            <p:ph type="title"/>
          </p:nvPr>
        </p:nvSpPr>
        <p:spPr>
          <a:xfrm>
            <a:off x="457200" y="274638"/>
            <a:ext cx="8229600" cy="563562"/>
          </a:xfrm>
        </p:spPr>
        <p:txBody>
          <a:bodyPr rtlCol="0">
            <a:normAutofit fontScale="90000"/>
          </a:bodyPr>
          <a:lstStyle/>
          <a:p>
            <a:pPr eaLnBrk="1" fontAlgn="auto" hangingPunct="1">
              <a:spcAft>
                <a:spcPts val="0"/>
              </a:spcAft>
              <a:defRPr/>
            </a:pPr>
            <a:r>
              <a:rPr lang="en-US"/>
              <a:t>US Led Invasion of Afghanistan</a:t>
            </a:r>
          </a:p>
        </p:txBody>
      </p:sp>
      <p:sp>
        <p:nvSpPr>
          <p:cNvPr id="3" name="Content Placeholder 2">
            <a:extLst>
              <a:ext uri="{FF2B5EF4-FFF2-40B4-BE49-F238E27FC236}">
                <a16:creationId xmlns:a16="http://schemas.microsoft.com/office/drawing/2014/main" id="{50F0EE47-7E27-4009-9E0E-7E35740FA20C}"/>
              </a:ext>
            </a:extLst>
          </p:cNvPr>
          <p:cNvSpPr>
            <a:spLocks noGrp="1"/>
          </p:cNvSpPr>
          <p:nvPr>
            <p:ph idx="1"/>
          </p:nvPr>
        </p:nvSpPr>
        <p:spPr>
          <a:xfrm>
            <a:off x="0" y="838200"/>
            <a:ext cx="9144000" cy="6019800"/>
          </a:xfrm>
        </p:spPr>
        <p:txBody>
          <a:bodyPr rtlCol="0">
            <a:normAutofit fontScale="70000" lnSpcReduction="20000"/>
          </a:bodyPr>
          <a:lstStyle/>
          <a:p>
            <a:pPr eaLnBrk="1" fontAlgn="auto" hangingPunct="1">
              <a:spcAft>
                <a:spcPts val="0"/>
              </a:spcAft>
              <a:defRPr/>
            </a:pPr>
            <a:r>
              <a:rPr lang="en-US"/>
              <a:t>The </a:t>
            </a:r>
            <a:r>
              <a:rPr lang="en-US" b="1"/>
              <a:t>War in Afghanistan</a:t>
            </a:r>
            <a:r>
              <a:rPr lang="en-US"/>
              <a:t> began on October 7, 2001, as the </a:t>
            </a:r>
            <a:r>
              <a:rPr lang="en-US">
                <a:hlinkClick r:id="rId2" tooltip="US Armed Forces"/>
              </a:rPr>
              <a:t>US military's</a:t>
            </a:r>
            <a:r>
              <a:rPr lang="en-US"/>
              <a:t> </a:t>
            </a:r>
            <a:r>
              <a:rPr lang="en-US">
                <a:hlinkClick r:id="rId3" tooltip="Operation Enduring Freedom"/>
              </a:rPr>
              <a:t>Operation Enduring Freedom</a:t>
            </a:r>
            <a:r>
              <a:rPr lang="en-US"/>
              <a:t> (OEF) that was launched, along with the </a:t>
            </a:r>
            <a:r>
              <a:rPr lang="en-US">
                <a:hlinkClick r:id="rId4" tooltip="HM Armed Forces"/>
              </a:rPr>
              <a:t>British military</a:t>
            </a:r>
            <a:r>
              <a:rPr lang="en-US"/>
              <a:t>, in response to the </a:t>
            </a:r>
            <a:r>
              <a:rPr lang="en-US">
                <a:hlinkClick r:id="rId5" tooltip="September 11 attacks"/>
              </a:rPr>
              <a:t>September 11, 2001 attacks on the US</a:t>
            </a:r>
            <a:r>
              <a:rPr lang="en-US"/>
              <a:t>. </a:t>
            </a:r>
          </a:p>
          <a:p>
            <a:pPr eaLnBrk="1" fontAlgn="auto" hangingPunct="1">
              <a:spcAft>
                <a:spcPts val="0"/>
              </a:spcAft>
              <a:defRPr/>
            </a:pPr>
            <a:endParaRPr lang="en-US"/>
          </a:p>
          <a:p>
            <a:pPr eaLnBrk="1" fontAlgn="auto" hangingPunct="1">
              <a:spcAft>
                <a:spcPts val="0"/>
              </a:spcAft>
              <a:buFont typeface="Arial" charset="0"/>
              <a:buNone/>
              <a:defRPr/>
            </a:pPr>
            <a:endParaRPr lang="en-US"/>
          </a:p>
          <a:p>
            <a:pPr eaLnBrk="1" fontAlgn="auto" hangingPunct="1">
              <a:spcAft>
                <a:spcPts val="0"/>
              </a:spcAft>
              <a:defRPr/>
            </a:pPr>
            <a:r>
              <a:rPr lang="en-US"/>
              <a:t>The first phase of the war was the aftermath of the attacks of September 11, 2001, when the United States launched Operation Enduring Freedom, to remove the safe haven to Al-Qaeda and its use of the Afghan territory as a base of operations for </a:t>
            </a:r>
            <a:r>
              <a:rPr lang="en-US">
                <a:hlinkClick r:id="rId6" tooltip="Terrorism"/>
              </a:rPr>
              <a:t>terrorist activities</a:t>
            </a:r>
            <a:r>
              <a:rPr lang="en-US"/>
              <a:t>. In that first phase, U.S. and coalition forces, working with the Afghan opposition forces of the </a:t>
            </a:r>
            <a:r>
              <a:rPr lang="en-US">
                <a:hlinkClick r:id="rId7" tooltip="Northern Alliance"/>
              </a:rPr>
              <a:t>Northern Alliance</a:t>
            </a:r>
            <a:r>
              <a:rPr lang="en-US"/>
              <a:t>, (non-Pashtuns) quickly ousted the </a:t>
            </a:r>
            <a:r>
              <a:rPr lang="en-US">
                <a:hlinkClick r:id="rId8" tooltip="Taliban"/>
              </a:rPr>
              <a:t>Taliban</a:t>
            </a:r>
            <a:r>
              <a:rPr lang="en-US"/>
              <a:t> (Pashtun) regime. </a:t>
            </a:r>
          </a:p>
          <a:p>
            <a:pPr marL="0" indent="0" eaLnBrk="1" fontAlgn="auto" hangingPunct="1">
              <a:spcAft>
                <a:spcPts val="0"/>
              </a:spcAft>
              <a:buFont typeface="Arial" panose="020B0604020202020204" pitchFamily="34" charset="0"/>
              <a:buNone/>
              <a:defRPr/>
            </a:pPr>
            <a:endParaRPr lang="en-US"/>
          </a:p>
          <a:p>
            <a:pPr eaLnBrk="1" fontAlgn="auto" hangingPunct="1">
              <a:spcAft>
                <a:spcPts val="0"/>
              </a:spcAft>
              <a:defRPr/>
            </a:pPr>
            <a:r>
              <a:rPr lang="en-US"/>
              <a:t>During the following </a:t>
            </a:r>
            <a:r>
              <a:rPr lang="en-US">
                <a:hlinkClick r:id="rId9" tooltip="Karzai administration"/>
              </a:rPr>
              <a:t>Karzai administration</a:t>
            </a:r>
            <a:r>
              <a:rPr lang="en-US"/>
              <a:t>, the character of the war shifted to an effort aimed at smothering an insurgency hostile to the US-backed Karzai government, in which the insurgents preferred not to directly confront the </a:t>
            </a:r>
            <a:r>
              <a:rPr lang="en-US">
                <a:hlinkClick r:id="rId10" tooltip="International Security Assistance Force"/>
              </a:rPr>
              <a:t>International Security Assistance Force</a:t>
            </a:r>
            <a:r>
              <a:rPr lang="en-US"/>
              <a:t> </a:t>
            </a:r>
            <a:r>
              <a:rPr lang="en-US" b="1">
                <a:solidFill>
                  <a:srgbClr val="FF0000"/>
                </a:solidFill>
              </a:rPr>
              <a:t>(ISAF) </a:t>
            </a:r>
            <a:r>
              <a:rPr lang="en-US"/>
              <a:t>troops, but blended into the local population and mainly used </a:t>
            </a:r>
            <a:r>
              <a:rPr lang="en-US">
                <a:hlinkClick r:id="rId11" tooltip="Improvised explosive devices"/>
              </a:rPr>
              <a:t>improvised explosive devices</a:t>
            </a:r>
            <a:r>
              <a:rPr lang="en-US"/>
              <a:t> (IEDs) and </a:t>
            </a:r>
            <a:r>
              <a:rPr lang="en-US">
                <a:hlinkClick r:id="rId12" tooltip="Suicide bombings"/>
              </a:rPr>
              <a:t>suicide bombings</a:t>
            </a:r>
            <a:endParaRPr lang="en-US"/>
          </a:p>
          <a:p>
            <a:pPr eaLnBrk="1" fontAlgn="auto" hangingPunct="1">
              <a:spcAft>
                <a:spcPts val="0"/>
              </a:spcAft>
              <a:defRPr/>
            </a:pPr>
            <a:endParaRPr lang="en-US"/>
          </a:p>
          <a:p>
            <a:pPr eaLnBrk="1" fontAlgn="auto" hangingPunct="1">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E383B5BC-03B2-4A2F-BCA2-D33B4BEF794A}"/>
              </a:ext>
            </a:extLst>
          </p:cNvPr>
          <p:cNvSpPr>
            <a:spLocks noGrp="1"/>
          </p:cNvSpPr>
          <p:nvPr>
            <p:ph type="title"/>
          </p:nvPr>
        </p:nvSpPr>
        <p:spPr/>
        <p:txBody>
          <a:bodyPr/>
          <a:lstStyle/>
          <a:p>
            <a:endParaRPr lang="en-US" altLang="en-US"/>
          </a:p>
        </p:txBody>
      </p:sp>
      <p:pic>
        <p:nvPicPr>
          <p:cNvPr id="32771" name="Content Placeholder 3">
            <a:extLst>
              <a:ext uri="{FF2B5EF4-FFF2-40B4-BE49-F238E27FC236}">
                <a16:creationId xmlns:a16="http://schemas.microsoft.com/office/drawing/2014/main" id="{311E85BB-AEAC-4A18-A7A1-8B161638D2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9688"/>
            <a:ext cx="8942090" cy="6543674"/>
          </a:xfrm>
        </p:spPr>
      </p:pic>
      <p:sp>
        <p:nvSpPr>
          <p:cNvPr id="2" name="TextBox 1">
            <a:extLst>
              <a:ext uri="{FF2B5EF4-FFF2-40B4-BE49-F238E27FC236}">
                <a16:creationId xmlns:a16="http://schemas.microsoft.com/office/drawing/2014/main" id="{A7BF8509-9E75-43CE-ABE5-EC31EFD32539}"/>
              </a:ext>
            </a:extLst>
          </p:cNvPr>
          <p:cNvSpPr txBox="1"/>
          <p:nvPr/>
        </p:nvSpPr>
        <p:spPr>
          <a:xfrm>
            <a:off x="3429000" y="6583362"/>
            <a:ext cx="6477000" cy="169277"/>
          </a:xfrm>
          <a:prstGeom prst="rect">
            <a:avLst/>
          </a:prstGeom>
          <a:noFill/>
        </p:spPr>
        <p:txBody>
          <a:bodyPr wrap="square" rtlCol="0">
            <a:spAutoFit/>
          </a:bodyPr>
          <a:lstStyle/>
          <a:p>
            <a:r>
              <a:rPr lang="en-US" sz="500"/>
              <a:t>SOURCE: </a:t>
            </a:r>
            <a:r>
              <a:rPr lang="en-US" sz="500">
                <a:hlinkClick r:id="rId3">
                  <a:extLst>
                    <a:ext uri="{A12FA001-AC4F-418D-AE19-62706E023703}">
                      <ahyp:hlinkClr xmlns:ahyp="http://schemas.microsoft.com/office/drawing/2018/hyperlinkcolor" val="tx"/>
                    </a:ext>
                  </a:extLst>
                </a:hlinkClick>
              </a:rPr>
              <a:t>https://www.nunn.asia/92620/%d8%a7%d9%81%d8%ba%d8%a7%d9%86%d8%b3%d8%aa%d8%a7%d9%86-%d8%b2%d8%a7%d8%b1%db%8d-%da%a9%d9%88%d9%8a/</a:t>
            </a:r>
            <a:endParaRPr lang="en-US" sz="5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6B1E9A6-041E-4869-B179-611F2A7A559E}"/>
              </a:ext>
            </a:extLst>
          </p:cNvPr>
          <p:cNvSpPr>
            <a:spLocks noGrp="1"/>
          </p:cNvSpPr>
          <p:nvPr>
            <p:ph type="title"/>
          </p:nvPr>
        </p:nvSpPr>
        <p:spPr>
          <a:xfrm>
            <a:off x="152400" y="0"/>
            <a:ext cx="8991600" cy="1066800"/>
          </a:xfrm>
        </p:spPr>
        <p:txBody>
          <a:bodyPr/>
          <a:lstStyle/>
          <a:p>
            <a:pPr eaLnBrk="1" hangingPunct="1"/>
            <a:r>
              <a:rPr lang="en-US" altLang="en-US" sz="3600"/>
              <a:t>US and NATO Troops battle the Taliban</a:t>
            </a:r>
          </a:p>
        </p:txBody>
      </p:sp>
      <p:pic>
        <p:nvPicPr>
          <p:cNvPr id="3" name="Content Placeholder 2">
            <a:extLst>
              <a:ext uri="{FF2B5EF4-FFF2-40B4-BE49-F238E27FC236}">
                <a16:creationId xmlns:a16="http://schemas.microsoft.com/office/drawing/2014/main" id="{4851C644-E12B-412C-9920-216CF9371D13}"/>
              </a:ext>
            </a:extLst>
          </p:cNvPr>
          <p:cNvPicPr>
            <a:picLocks noGrp="1" noChangeAspect="1"/>
          </p:cNvPicPr>
          <p:nvPr>
            <p:ph idx="1"/>
          </p:nvPr>
        </p:nvPicPr>
        <p:blipFill>
          <a:blip r:embed="rId2"/>
          <a:stretch>
            <a:fillRect/>
          </a:stretch>
        </p:blipFill>
        <p:spPr>
          <a:xfrm>
            <a:off x="928641" y="838200"/>
            <a:ext cx="7286717" cy="5691982"/>
          </a:xfrm>
          <a:prstGeom prst="rect">
            <a:avLst/>
          </a:prstGeom>
        </p:spPr>
      </p:pic>
      <p:sp>
        <p:nvSpPr>
          <p:cNvPr id="4" name="TextBox 3">
            <a:extLst>
              <a:ext uri="{FF2B5EF4-FFF2-40B4-BE49-F238E27FC236}">
                <a16:creationId xmlns:a16="http://schemas.microsoft.com/office/drawing/2014/main" id="{F1FF5692-7461-40D4-A59F-83EBE88F010D}"/>
              </a:ext>
            </a:extLst>
          </p:cNvPr>
          <p:cNvSpPr txBox="1"/>
          <p:nvPr/>
        </p:nvSpPr>
        <p:spPr>
          <a:xfrm>
            <a:off x="1066800" y="6553200"/>
            <a:ext cx="7467600" cy="261610"/>
          </a:xfrm>
          <a:prstGeom prst="rect">
            <a:avLst/>
          </a:prstGeom>
          <a:noFill/>
        </p:spPr>
        <p:txBody>
          <a:bodyPr wrap="square" rtlCol="0">
            <a:spAutoFit/>
          </a:bodyPr>
          <a:lstStyle/>
          <a:p>
            <a:r>
              <a:rPr lang="en-US" sz="1100"/>
              <a:t>SOURCE: </a:t>
            </a:r>
            <a:r>
              <a:rPr lang="en-US" sz="1100">
                <a:hlinkClick r:id="rId3">
                  <a:extLst>
                    <a:ext uri="{A12FA001-AC4F-418D-AE19-62706E023703}">
                      <ahyp:hlinkClr xmlns:ahyp="http://schemas.microsoft.com/office/drawing/2018/hyperlinkcolor" val="tx"/>
                    </a:ext>
                  </a:extLst>
                </a:hlinkClick>
              </a:rPr>
              <a:t>https://upload.wikimedia.org/wikipedia/commons/8/80/Neotaliban_insurgency_2002-2006_en.png</a:t>
            </a:r>
            <a:endParaRPr lang="en-US"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CF499B6D-2803-4983-BABC-7C66247979A4}"/>
              </a:ext>
            </a:extLst>
          </p:cNvPr>
          <p:cNvSpPr>
            <a:spLocks noGrp="1"/>
          </p:cNvSpPr>
          <p:nvPr>
            <p:ph type="title"/>
          </p:nvPr>
        </p:nvSpPr>
        <p:spPr>
          <a:xfrm>
            <a:off x="0" y="274638"/>
            <a:ext cx="2819400" cy="4449762"/>
          </a:xfrm>
        </p:spPr>
        <p:txBody>
          <a:bodyPr/>
          <a:lstStyle/>
          <a:p>
            <a:r>
              <a:rPr lang="en-US" altLang="en-US" sz="4000" b="1">
                <a:solidFill>
                  <a:srgbClr val="10FC3D"/>
                </a:solidFill>
              </a:rPr>
              <a:t>Afghanistan</a:t>
            </a:r>
            <a:endParaRPr lang="en-US" altLang="en-US" sz="4000"/>
          </a:p>
        </p:txBody>
      </p:sp>
      <p:pic>
        <p:nvPicPr>
          <p:cNvPr id="6147" name="Content Placeholder 3" descr="afghanistan.gif">
            <a:extLst>
              <a:ext uri="{FF2B5EF4-FFF2-40B4-BE49-F238E27FC236}">
                <a16:creationId xmlns:a16="http://schemas.microsoft.com/office/drawing/2014/main" id="{F8BA2796-57E3-4279-86B7-730B1F8C79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01600"/>
            <a:ext cx="6477000" cy="6959600"/>
          </a:xfrm>
        </p:spPr>
      </p:pic>
      <p:sp>
        <p:nvSpPr>
          <p:cNvPr id="2" name="TextBox 1">
            <a:extLst>
              <a:ext uri="{FF2B5EF4-FFF2-40B4-BE49-F238E27FC236}">
                <a16:creationId xmlns:a16="http://schemas.microsoft.com/office/drawing/2014/main" id="{D8759EB4-3247-4AEB-909F-F8E048A27B99}"/>
              </a:ext>
            </a:extLst>
          </p:cNvPr>
          <p:cNvSpPr txBox="1"/>
          <p:nvPr/>
        </p:nvSpPr>
        <p:spPr>
          <a:xfrm>
            <a:off x="-5255" y="611702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SOURCE: </a:t>
            </a:r>
            <a:r>
              <a:rPr lang="en-US" sz="1200">
                <a:latin typeface="Arial"/>
                <a:cs typeface="Arial"/>
                <a:hlinkClick r:id="rId3">
                  <a:extLst>
                    <a:ext uri="{A12FA001-AC4F-418D-AE19-62706E023703}">
                      <ahyp:hlinkClr xmlns:ahyp="http://schemas.microsoft.com/office/drawing/2018/hyperlinkcolor" val="tx"/>
                    </a:ext>
                  </a:extLst>
                </a:hlinkClick>
              </a:rPr>
              <a:t>http://muslimnews.co.uk/news/middle-east/afghanistan-attack-govt-compound-kills-43/</a:t>
            </a:r>
            <a:endParaRPr lang="en-US" sz="1200">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E356A09-FFEF-404F-B4B9-0BFF9B4128D0}"/>
              </a:ext>
            </a:extLst>
          </p:cNvPr>
          <p:cNvSpPr>
            <a:spLocks noGrp="1"/>
          </p:cNvSpPr>
          <p:nvPr>
            <p:ph type="title"/>
          </p:nvPr>
        </p:nvSpPr>
        <p:spPr/>
        <p:txBody>
          <a:bodyPr/>
          <a:lstStyle/>
          <a:p>
            <a:endParaRPr lang="en-US" altLang="en-US"/>
          </a:p>
        </p:txBody>
      </p:sp>
      <p:pic>
        <p:nvPicPr>
          <p:cNvPr id="34819" name="Content Placeholder 3">
            <a:extLst>
              <a:ext uri="{FF2B5EF4-FFF2-40B4-BE49-F238E27FC236}">
                <a16:creationId xmlns:a16="http://schemas.microsoft.com/office/drawing/2014/main" id="{B8DD4FB1-3210-4728-B280-1FBF686745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1" y="42863"/>
            <a:ext cx="8229600" cy="6323308"/>
          </a:xfrm>
        </p:spPr>
      </p:pic>
      <p:sp>
        <p:nvSpPr>
          <p:cNvPr id="4" name="TextBox 3">
            <a:extLst>
              <a:ext uri="{FF2B5EF4-FFF2-40B4-BE49-F238E27FC236}">
                <a16:creationId xmlns:a16="http://schemas.microsoft.com/office/drawing/2014/main" id="{CBB05C39-616F-40D6-BF51-D8B56DF79835}"/>
              </a:ext>
            </a:extLst>
          </p:cNvPr>
          <p:cNvSpPr txBox="1"/>
          <p:nvPr/>
        </p:nvSpPr>
        <p:spPr>
          <a:xfrm>
            <a:off x="3810000" y="6429473"/>
            <a:ext cx="4191000" cy="307777"/>
          </a:xfrm>
          <a:prstGeom prst="rect">
            <a:avLst/>
          </a:prstGeom>
          <a:noFill/>
        </p:spPr>
        <p:txBody>
          <a:bodyPr wrap="square" rtlCol="0">
            <a:spAutoFit/>
          </a:bodyPr>
          <a:lstStyle/>
          <a:p>
            <a:r>
              <a:rPr lang="en-US" sz="1400"/>
              <a:t>SOURCE: </a:t>
            </a:r>
            <a:r>
              <a:rPr lang="en-US" sz="1400">
                <a:hlinkClick r:id="rId3">
                  <a:extLst>
                    <a:ext uri="{A12FA001-AC4F-418D-AE19-62706E023703}">
                      <ahyp:hlinkClr xmlns:ahyp="http://schemas.microsoft.com/office/drawing/2018/hyperlinkcolor" val="tx"/>
                    </a:ext>
                  </a:extLst>
                </a:hlinkClick>
              </a:rPr>
              <a:t>https://vi.wikipedia.org/wiki/Afghanistan</a:t>
            </a:r>
            <a:endParaRPr lang="en-US" sz="1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Content Placeholder 3" descr="_46150101_afghan_refugees RETURN.gif">
            <a:extLst>
              <a:ext uri="{FF2B5EF4-FFF2-40B4-BE49-F238E27FC236}">
                <a16:creationId xmlns:a16="http://schemas.microsoft.com/office/drawing/2014/main" id="{C9DDDA65-4DA6-41B1-ADE2-99E75DC2BB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5899" y="228600"/>
            <a:ext cx="8056034" cy="6591300"/>
          </a:xfrm>
        </p:spPr>
      </p:pic>
      <p:sp>
        <p:nvSpPr>
          <p:cNvPr id="35842" name="Title 1">
            <a:extLst>
              <a:ext uri="{FF2B5EF4-FFF2-40B4-BE49-F238E27FC236}">
                <a16:creationId xmlns:a16="http://schemas.microsoft.com/office/drawing/2014/main" id="{482F91D2-4120-4EA2-A9C2-4AF71CFCEE97}"/>
              </a:ext>
            </a:extLst>
          </p:cNvPr>
          <p:cNvSpPr>
            <a:spLocks noGrp="1"/>
          </p:cNvSpPr>
          <p:nvPr>
            <p:ph type="title"/>
          </p:nvPr>
        </p:nvSpPr>
        <p:spPr>
          <a:xfrm>
            <a:off x="2116667" y="-152400"/>
            <a:ext cx="7620000" cy="2087562"/>
          </a:xfrm>
        </p:spPr>
        <p:txBody>
          <a:bodyPr/>
          <a:lstStyle/>
          <a:p>
            <a:pPr eaLnBrk="1" hangingPunct="1"/>
            <a:r>
              <a:rPr lang="en-US" altLang="en-US"/>
              <a:t>After 2001 War: Afghan</a:t>
            </a:r>
            <a:br>
              <a:rPr lang="en-US" altLang="en-US"/>
            </a:br>
            <a:r>
              <a:rPr lang="en-US" altLang="en-US"/>
              <a:t>Refugees return home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37490EE-1A6D-4970-9774-2634E872710D}"/>
              </a:ext>
            </a:extLst>
          </p:cNvPr>
          <p:cNvSpPr>
            <a:spLocks noGrp="1"/>
          </p:cNvSpPr>
          <p:nvPr>
            <p:ph type="title"/>
          </p:nvPr>
        </p:nvSpPr>
        <p:spPr/>
        <p:txBody>
          <a:bodyPr/>
          <a:lstStyle/>
          <a:p>
            <a:pPr eaLnBrk="1" hangingPunct="1"/>
            <a:r>
              <a:rPr lang="en-US" altLang="en-US">
                <a:solidFill>
                  <a:srgbClr val="00B050"/>
                </a:solidFill>
              </a:rPr>
              <a:t>Afghani Democracy</a:t>
            </a:r>
          </a:p>
        </p:txBody>
      </p:sp>
      <p:sp>
        <p:nvSpPr>
          <p:cNvPr id="29699" name="Content Placeholder 2">
            <a:extLst>
              <a:ext uri="{FF2B5EF4-FFF2-40B4-BE49-F238E27FC236}">
                <a16:creationId xmlns:a16="http://schemas.microsoft.com/office/drawing/2014/main" id="{9B1E7127-A1AC-41EB-9C47-B1436567683A}"/>
              </a:ext>
            </a:extLst>
          </p:cNvPr>
          <p:cNvSpPr>
            <a:spLocks noGrp="1"/>
          </p:cNvSpPr>
          <p:nvPr>
            <p:ph idx="1"/>
          </p:nvPr>
        </p:nvSpPr>
        <p:spPr>
          <a:xfrm>
            <a:off x="457200" y="1600200"/>
            <a:ext cx="8229600" cy="4953000"/>
          </a:xfrm>
        </p:spPr>
        <p:txBody>
          <a:bodyPr/>
          <a:lstStyle/>
          <a:p>
            <a:pPr eaLnBrk="1" hangingPunct="1"/>
            <a:r>
              <a:rPr lang="en-US" altLang="en-US"/>
              <a:t>US installed the Karazi Government</a:t>
            </a:r>
          </a:p>
          <a:p>
            <a:pPr eaLnBrk="1" hangingPunct="1"/>
            <a:r>
              <a:rPr lang="en-US" altLang="en-US"/>
              <a:t>Has no power-base or militia (Mayor of Kabul)</a:t>
            </a:r>
          </a:p>
          <a:p>
            <a:pPr eaLnBrk="1" hangingPunct="1"/>
            <a:r>
              <a:rPr lang="en-US" altLang="en-US"/>
              <a:t>Heavy reliance on the non-Pashtuns</a:t>
            </a:r>
          </a:p>
          <a:p>
            <a:pPr eaLnBrk="1" hangingPunct="1"/>
            <a:r>
              <a:rPr lang="en-US" altLang="en-US"/>
              <a:t>Uzbek-Turkomen (Northern Alliance dominated government)</a:t>
            </a:r>
          </a:p>
          <a:p>
            <a:pPr eaLnBrk="1" hangingPunct="1"/>
            <a:r>
              <a:rPr lang="en-US" altLang="en-US" b="1">
                <a:solidFill>
                  <a:srgbClr val="FF0000"/>
                </a:solidFill>
              </a:rPr>
              <a:t>Great-Game renewed with competition between India, Pakistan, China, Iran, Russia </a:t>
            </a:r>
            <a:r>
              <a:rPr lang="en-US" altLang="en-US"/>
              <a:t>and other countries.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 calcmode="lin" valueType="num">
                                      <p:cBhvr additive="base">
                                        <p:cTn id="11"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69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 calcmode="lin" valueType="num">
                                      <p:cBhvr additive="base">
                                        <p:cTn id="15"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69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 calcmode="lin" valueType="num">
                                      <p:cBhvr additive="base">
                                        <p:cTn id="19"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anim calcmode="lin" valueType="num">
                                      <p:cBhvr additive="base">
                                        <p:cTn id="23"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9699">
                                            <p:txEl>
                                              <p:pRg st="0" end="0"/>
                                            </p:txEl>
                                          </p:spTgt>
                                        </p:tgtEl>
                                        <p:attrNameLst>
                                          <p:attrName>style.visibility</p:attrName>
                                        </p:attrNameLst>
                                      </p:cBhvr>
                                      <p:to>
                                        <p:strVal val="visible"/>
                                      </p:to>
                                    </p:set>
                                    <p:anim calcmode="lin" valueType="num">
                                      <p:cBhvr additive="base">
                                        <p:cTn id="29"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9699">
                                            <p:txEl>
                                              <p:pRg st="1" end="1"/>
                                            </p:txEl>
                                          </p:spTgt>
                                        </p:tgtEl>
                                        <p:attrNameLst>
                                          <p:attrName>style.visibility</p:attrName>
                                        </p:attrNameLst>
                                      </p:cBhvr>
                                      <p:to>
                                        <p:strVal val="visible"/>
                                      </p:to>
                                    </p:set>
                                    <p:anim calcmode="lin" valueType="num">
                                      <p:cBhvr additive="base">
                                        <p:cTn id="35"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9699">
                                            <p:txEl>
                                              <p:pRg st="2" end="2"/>
                                            </p:txEl>
                                          </p:spTgt>
                                        </p:tgtEl>
                                        <p:attrNameLst>
                                          <p:attrName>style.visibility</p:attrName>
                                        </p:attrNameLst>
                                      </p:cBhvr>
                                      <p:to>
                                        <p:strVal val="visible"/>
                                      </p:to>
                                    </p:set>
                                    <p:anim calcmode="lin" valueType="num">
                                      <p:cBhvr additive="base">
                                        <p:cTn id="41"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9699">
                                            <p:txEl>
                                              <p:pRg st="3" end="3"/>
                                            </p:txEl>
                                          </p:spTgt>
                                        </p:tgtEl>
                                        <p:attrNameLst>
                                          <p:attrName>style.visibility</p:attrName>
                                        </p:attrNameLst>
                                      </p:cBhvr>
                                      <p:to>
                                        <p:strVal val="visible"/>
                                      </p:to>
                                    </p:set>
                                    <p:anim calcmode="lin" valueType="num">
                                      <p:cBhvr additive="base">
                                        <p:cTn id="47"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29699">
                                            <p:txEl>
                                              <p:pRg st="4" end="4"/>
                                            </p:txEl>
                                          </p:spTgt>
                                        </p:tgtEl>
                                        <p:attrNameLst>
                                          <p:attrName>style.visibility</p:attrName>
                                        </p:attrNameLst>
                                      </p:cBhvr>
                                      <p:to>
                                        <p:strVal val="visible"/>
                                      </p:to>
                                    </p:set>
                                    <p:anim calcmode="lin" valueType="num">
                                      <p:cBhvr additive="base">
                                        <p:cTn id="53"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A9666EA-294C-4DE3-925B-8C130C20EF96}"/>
              </a:ext>
            </a:extLst>
          </p:cNvPr>
          <p:cNvSpPr>
            <a:spLocks noGrp="1"/>
          </p:cNvSpPr>
          <p:nvPr>
            <p:ph type="title"/>
          </p:nvPr>
        </p:nvSpPr>
        <p:spPr>
          <a:xfrm>
            <a:off x="381000" y="152400"/>
            <a:ext cx="8229600" cy="1143000"/>
          </a:xfrm>
        </p:spPr>
        <p:txBody>
          <a:bodyPr/>
          <a:lstStyle/>
          <a:p>
            <a:pPr eaLnBrk="1" hangingPunct="1"/>
            <a:r>
              <a:rPr lang="en-US" altLang="en-US">
                <a:solidFill>
                  <a:srgbClr val="00B050"/>
                </a:solidFill>
              </a:rPr>
              <a:t>Elections</a:t>
            </a:r>
          </a:p>
        </p:txBody>
      </p:sp>
      <p:sp>
        <p:nvSpPr>
          <p:cNvPr id="30723" name="Content Placeholder 2">
            <a:extLst>
              <a:ext uri="{FF2B5EF4-FFF2-40B4-BE49-F238E27FC236}">
                <a16:creationId xmlns:a16="http://schemas.microsoft.com/office/drawing/2014/main" id="{CD5999DE-7CC4-4CCA-9647-E5291C70769E}"/>
              </a:ext>
            </a:extLst>
          </p:cNvPr>
          <p:cNvSpPr>
            <a:spLocks noGrp="1"/>
          </p:cNvSpPr>
          <p:nvPr>
            <p:ph idx="1"/>
          </p:nvPr>
        </p:nvSpPr>
        <p:spPr>
          <a:xfrm>
            <a:off x="0" y="1600200"/>
            <a:ext cx="9144000" cy="4876800"/>
          </a:xfrm>
        </p:spPr>
        <p:txBody>
          <a:bodyPr/>
          <a:lstStyle/>
          <a:p>
            <a:pPr eaLnBrk="1" hangingPunct="1"/>
            <a:r>
              <a:rPr lang="en-US" altLang="en-US"/>
              <a:t>Flawed Presidential elections in 2009</a:t>
            </a:r>
          </a:p>
          <a:p>
            <a:pPr eaLnBrk="1" hangingPunct="1"/>
            <a:r>
              <a:rPr lang="en-US" altLang="en-US"/>
              <a:t>International monitors and US call for 2</a:t>
            </a:r>
            <a:r>
              <a:rPr lang="en-US" altLang="en-US" baseline="30000"/>
              <a:t>nd</a:t>
            </a:r>
            <a:r>
              <a:rPr lang="en-US" altLang="en-US"/>
              <a:t> elections</a:t>
            </a:r>
          </a:p>
          <a:p>
            <a:pPr eaLnBrk="1" hangingPunct="1"/>
            <a:r>
              <a:rPr lang="en-US" altLang="en-US"/>
              <a:t>Main opponent withdraws…fearing another stuffed elections</a:t>
            </a:r>
          </a:p>
          <a:p>
            <a:pPr eaLnBrk="1" hangingPunct="1"/>
            <a:r>
              <a:rPr lang="en-US" altLang="en-US"/>
              <a:t>Karazi’s Brother…largest drug dealer in world, governor or Province!</a:t>
            </a:r>
          </a:p>
          <a:p>
            <a:pPr eaLnBrk="1" hangingPunct="1"/>
            <a:endParaRPr lang="en-US" altLang="en-US"/>
          </a:p>
          <a:p>
            <a:pPr eaLnBrk="1" hangingPunct="1"/>
            <a:r>
              <a:rPr lang="en-US" altLang="en-US" b="1">
                <a:solidFill>
                  <a:srgbClr val="FF0000"/>
                </a:solidFill>
              </a:rPr>
              <a:t>Flawed elections in 2014 and 2019</a:t>
            </a:r>
          </a:p>
          <a:p>
            <a:pPr eaLnBrk="1" hangingPunct="1"/>
            <a:r>
              <a:rPr lang="en-US" altLang="en-US" b="1">
                <a:solidFill>
                  <a:srgbClr val="FF0000"/>
                </a:solidFill>
              </a:rPr>
              <a:t>Two candidates claims they won last elections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anim calcmode="lin" valueType="num">
                                      <p:cBhvr additive="base">
                                        <p:cTn id="11"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anim calcmode="lin" valueType="num">
                                      <p:cBhvr additive="base">
                                        <p:cTn id="15"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72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3">
                                            <p:txEl>
                                              <p:pRg st="5" end="5"/>
                                            </p:txEl>
                                          </p:spTgt>
                                        </p:tgtEl>
                                        <p:attrNameLst>
                                          <p:attrName>style.visibility</p:attrName>
                                        </p:attrNameLst>
                                      </p:cBhvr>
                                      <p:to>
                                        <p:strVal val="visible"/>
                                      </p:to>
                                    </p:set>
                                    <p:anim calcmode="lin" valueType="num">
                                      <p:cBhvr additive="base">
                                        <p:cTn id="23"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2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23">
                                            <p:txEl>
                                              <p:pRg st="6" end="6"/>
                                            </p:txEl>
                                          </p:spTgt>
                                        </p:tgtEl>
                                        <p:attrNameLst>
                                          <p:attrName>style.visibility</p:attrName>
                                        </p:attrNameLst>
                                      </p:cBhvr>
                                      <p:to>
                                        <p:strVal val="visible"/>
                                      </p:to>
                                    </p:set>
                                    <p:anim calcmode="lin" valueType="num">
                                      <p:cBhvr additive="base">
                                        <p:cTn id="27" dur="5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7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234D-9619-4974-A7B4-E7EDCECE7495}"/>
              </a:ext>
            </a:extLst>
          </p:cNvPr>
          <p:cNvSpPr>
            <a:spLocks noGrp="1"/>
          </p:cNvSpPr>
          <p:nvPr>
            <p:ph type="title"/>
          </p:nvPr>
        </p:nvSpPr>
        <p:spPr>
          <a:xfrm>
            <a:off x="0" y="274638"/>
            <a:ext cx="2895600" cy="5211762"/>
          </a:xfrm>
        </p:spPr>
        <p:txBody>
          <a:bodyPr rtlCol="0">
            <a:normAutofit fontScale="90000"/>
          </a:bodyPr>
          <a:lstStyle/>
          <a:p>
            <a:pPr eaLnBrk="1" fontAlgn="auto" hangingPunct="1">
              <a:spcAft>
                <a:spcPts val="0"/>
              </a:spcAft>
              <a:defRPr/>
            </a:pPr>
            <a:r>
              <a:rPr lang="en-US"/>
              <a:t>World Leader in Opium Production</a:t>
            </a:r>
            <a:br>
              <a:rPr lang="en-US"/>
            </a:br>
            <a:r>
              <a:rPr lang="en-US"/>
              <a:t>50% in 2001</a:t>
            </a:r>
            <a:br>
              <a:rPr lang="en-US"/>
            </a:br>
            <a:r>
              <a:rPr lang="en-US"/>
              <a:t>95% in 2009</a:t>
            </a:r>
            <a:br>
              <a:rPr lang="en-US"/>
            </a:br>
            <a:r>
              <a:rPr lang="en-US">
                <a:solidFill>
                  <a:srgbClr val="FF0000"/>
                </a:solidFill>
              </a:rPr>
              <a:t>80-90% today</a:t>
            </a:r>
          </a:p>
        </p:txBody>
      </p:sp>
      <p:pic>
        <p:nvPicPr>
          <p:cNvPr id="38915" name="Content Placeholder 3" descr="_46150105_afghan_poppy production.gif">
            <a:extLst>
              <a:ext uri="{FF2B5EF4-FFF2-40B4-BE49-F238E27FC236}">
                <a16:creationId xmlns:a16="http://schemas.microsoft.com/office/drawing/2014/main" id="{0676056F-F3CB-4B7A-978F-B58B350473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0"/>
            <a:ext cx="5486400" cy="68453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5CE18E3-814E-4459-BD67-821D29A3867F}"/>
              </a:ext>
            </a:extLst>
          </p:cNvPr>
          <p:cNvSpPr>
            <a:spLocks noGrp="1"/>
          </p:cNvSpPr>
          <p:nvPr>
            <p:ph type="title"/>
          </p:nvPr>
        </p:nvSpPr>
        <p:spPr/>
        <p:txBody>
          <a:bodyPr/>
          <a:lstStyle/>
          <a:p>
            <a:endParaRPr lang="en-US" altLang="en-US"/>
          </a:p>
        </p:txBody>
      </p:sp>
      <p:pic>
        <p:nvPicPr>
          <p:cNvPr id="39939" name="Content Placeholder 3">
            <a:extLst>
              <a:ext uri="{FF2B5EF4-FFF2-40B4-BE49-F238E27FC236}">
                <a16:creationId xmlns:a16="http://schemas.microsoft.com/office/drawing/2014/main" id="{6326E271-DA8C-4761-BDC5-766858BC91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213" y="381000"/>
            <a:ext cx="9320213" cy="66595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2DFEF9D-2F3D-4050-9CF9-A17D7B350E2C}"/>
              </a:ext>
            </a:extLst>
          </p:cNvPr>
          <p:cNvSpPr>
            <a:spLocks noGrp="1"/>
          </p:cNvSpPr>
          <p:nvPr>
            <p:ph type="title"/>
          </p:nvPr>
        </p:nvSpPr>
        <p:spPr/>
        <p:txBody>
          <a:bodyPr/>
          <a:lstStyle/>
          <a:p>
            <a:pPr eaLnBrk="1" hangingPunct="1"/>
            <a:endParaRPr lang="en-US" altLang="en-US"/>
          </a:p>
        </p:txBody>
      </p:sp>
      <p:pic>
        <p:nvPicPr>
          <p:cNvPr id="40963" name="Content Placeholder 3" descr="_46150106_afghan_opium regions.gif">
            <a:extLst>
              <a:ext uri="{FF2B5EF4-FFF2-40B4-BE49-F238E27FC236}">
                <a16:creationId xmlns:a16="http://schemas.microsoft.com/office/drawing/2014/main" id="{6972BC80-AF02-4BDD-838A-E7C5D140A7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50" y="0"/>
            <a:ext cx="9137650" cy="6753225"/>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9B52785-53BC-4DBD-AFE6-E6E3961C485A}"/>
              </a:ext>
            </a:extLst>
          </p:cNvPr>
          <p:cNvSpPr>
            <a:spLocks noGrp="1"/>
          </p:cNvSpPr>
          <p:nvPr>
            <p:ph type="title"/>
          </p:nvPr>
        </p:nvSpPr>
        <p:spPr/>
        <p:txBody>
          <a:bodyPr/>
          <a:lstStyle/>
          <a:p>
            <a:pPr eaLnBrk="1" hangingPunct="1"/>
            <a:r>
              <a:rPr lang="en-US" altLang="en-US">
                <a:solidFill>
                  <a:srgbClr val="00B050"/>
                </a:solidFill>
              </a:rPr>
              <a:t>Future of Afghanistan</a:t>
            </a:r>
          </a:p>
        </p:txBody>
      </p:sp>
      <p:sp>
        <p:nvSpPr>
          <p:cNvPr id="31747" name="Content Placeholder 2">
            <a:extLst>
              <a:ext uri="{FF2B5EF4-FFF2-40B4-BE49-F238E27FC236}">
                <a16:creationId xmlns:a16="http://schemas.microsoft.com/office/drawing/2014/main" id="{222162C0-065F-44E7-B108-E92DBD607DFB}"/>
              </a:ext>
            </a:extLst>
          </p:cNvPr>
          <p:cNvSpPr>
            <a:spLocks noGrp="1"/>
          </p:cNvSpPr>
          <p:nvPr>
            <p:ph idx="1"/>
          </p:nvPr>
        </p:nvSpPr>
        <p:spPr>
          <a:xfrm>
            <a:off x="0" y="1600200"/>
            <a:ext cx="9144000" cy="4525963"/>
          </a:xfrm>
        </p:spPr>
        <p:txBody>
          <a:bodyPr/>
          <a:lstStyle/>
          <a:p>
            <a:pPr eaLnBrk="1" hangingPunct="1"/>
            <a:r>
              <a:rPr lang="en-US" altLang="en-US"/>
              <a:t>Karazi moves to appease “moderate” Taliban</a:t>
            </a:r>
          </a:p>
          <a:p>
            <a:pPr eaLnBrk="1" hangingPunct="1"/>
            <a:r>
              <a:rPr lang="en-US" altLang="en-US"/>
              <a:t>US surge and downgrading of expectations</a:t>
            </a:r>
          </a:p>
          <a:p>
            <a:pPr eaLnBrk="1" hangingPunct="1"/>
            <a:r>
              <a:rPr lang="en-US" altLang="en-US"/>
              <a:t>Obama: 3 times as many US troops in Afghanistan</a:t>
            </a:r>
          </a:p>
          <a:p>
            <a:pPr eaLnBrk="1" hangingPunct="1">
              <a:buFont typeface="Arial" panose="020B0604020202020204" pitchFamily="34" charset="0"/>
              <a:buNone/>
            </a:pPr>
            <a:endParaRPr lang="en-US" altLang="en-US"/>
          </a:p>
          <a:p>
            <a:pPr eaLnBrk="1" hangingPunct="1"/>
            <a:r>
              <a:rPr lang="en-US" altLang="en-US">
                <a:solidFill>
                  <a:srgbClr val="FF0000"/>
                </a:solidFill>
              </a:rPr>
              <a:t>Adoption of the Iraqi strategy</a:t>
            </a:r>
          </a:p>
          <a:p>
            <a:pPr eaLnBrk="1" hangingPunct="1">
              <a:buFont typeface="Arial" panose="020B0604020202020204" pitchFamily="34" charset="0"/>
              <a:buNone/>
            </a:pPr>
            <a:endParaRPr lang="en-US" altLang="en-US"/>
          </a:p>
          <a:p>
            <a:pPr eaLnBrk="1" hangingPunct="1"/>
            <a:r>
              <a:rPr lang="en-US" altLang="en-US" b="1">
                <a:solidFill>
                  <a:srgbClr val="FF0000"/>
                </a:solidFill>
              </a:rPr>
              <a:t>US Goal: From Democracy to relative “stability” as the primary goal!</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747">
                                            <p:txEl>
                                              <p:pRg st="4" end="4"/>
                                            </p:txEl>
                                          </p:spTgt>
                                        </p:tgtEl>
                                        <p:attrNameLst>
                                          <p:attrName>style.visibility</p:attrName>
                                        </p:attrNameLst>
                                      </p:cBhvr>
                                      <p:to>
                                        <p:strVal val="visible"/>
                                      </p:to>
                                    </p:set>
                                    <p:anim calcmode="lin" valueType="num">
                                      <p:cBhvr additive="base">
                                        <p:cTn id="25"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747">
                                            <p:txEl>
                                              <p:pRg st="6" end="6"/>
                                            </p:txEl>
                                          </p:spTgt>
                                        </p:tgtEl>
                                        <p:attrNameLst>
                                          <p:attrName>style.visibility</p:attrName>
                                        </p:attrNameLst>
                                      </p:cBhvr>
                                      <p:to>
                                        <p:strVal val="visible"/>
                                      </p:to>
                                    </p:set>
                                    <p:anim calcmode="lin" valueType="num">
                                      <p:cBhvr additive="base">
                                        <p:cTn id="31" dur="5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6756-9859-4CD1-A24A-E705D88D4E16}"/>
              </a:ext>
            </a:extLst>
          </p:cNvPr>
          <p:cNvSpPr>
            <a:spLocks noGrp="1"/>
          </p:cNvSpPr>
          <p:nvPr>
            <p:ph type="title"/>
          </p:nvPr>
        </p:nvSpPr>
        <p:spPr>
          <a:xfrm>
            <a:off x="0" y="274638"/>
            <a:ext cx="9296400" cy="792162"/>
          </a:xfrm>
        </p:spPr>
        <p:txBody>
          <a:bodyPr rtlCol="0">
            <a:normAutofit fontScale="90000"/>
          </a:bodyPr>
          <a:lstStyle/>
          <a:p>
            <a:pPr eaLnBrk="1" fontAlgn="auto" hangingPunct="1">
              <a:spcAft>
                <a:spcPts val="0"/>
              </a:spcAft>
              <a:defRPr/>
            </a:pPr>
            <a:r>
              <a:rPr lang="en-US" b="1"/>
              <a:t>2010: US offensive and Afghan peace initiative: the Iraq Strategy!</a:t>
            </a:r>
            <a:endParaRPr lang="en-US"/>
          </a:p>
        </p:txBody>
      </p:sp>
      <p:sp>
        <p:nvSpPr>
          <p:cNvPr id="3" name="Content Placeholder 2">
            <a:extLst>
              <a:ext uri="{FF2B5EF4-FFF2-40B4-BE49-F238E27FC236}">
                <a16:creationId xmlns:a16="http://schemas.microsoft.com/office/drawing/2014/main" id="{B0FC12C9-7E0C-4A1E-95D2-4C92CE01EE6E}"/>
              </a:ext>
            </a:extLst>
          </p:cNvPr>
          <p:cNvSpPr>
            <a:spLocks noGrp="1"/>
          </p:cNvSpPr>
          <p:nvPr>
            <p:ph idx="1"/>
          </p:nvPr>
        </p:nvSpPr>
        <p:spPr>
          <a:xfrm>
            <a:off x="0" y="1600200"/>
            <a:ext cx="9296400" cy="5257800"/>
          </a:xfrm>
        </p:spPr>
        <p:txBody>
          <a:bodyPr rtlCol="0">
            <a:normAutofit fontScale="70000" lnSpcReduction="20000"/>
          </a:bodyPr>
          <a:lstStyle/>
          <a:p>
            <a:pPr eaLnBrk="1" fontAlgn="auto" hangingPunct="1">
              <a:spcAft>
                <a:spcPts val="0"/>
              </a:spcAft>
              <a:defRPr/>
            </a:pPr>
            <a:r>
              <a:rPr lang="en-US"/>
              <a:t>By 2010 peace efforts began. In early January, Taliban commanders held secret exploratory talks with a United Nations special envoy to discuss peace terms. Regional commanders on the Taliban's leadership council, the </a:t>
            </a:r>
            <a:r>
              <a:rPr lang="en-US">
                <a:hlinkClick r:id="rId2" tooltip="Quetta Shura"/>
              </a:rPr>
              <a:t>Quetta </a:t>
            </a:r>
            <a:r>
              <a:rPr lang="en-US" err="1">
                <a:hlinkClick r:id="rId2" tooltip="Quetta Shura"/>
              </a:rPr>
              <a:t>Shura</a:t>
            </a:r>
            <a:r>
              <a:rPr lang="en-US"/>
              <a:t>, sought a meeting with the UN special representative in Afghanistan, </a:t>
            </a:r>
            <a:r>
              <a:rPr lang="en-US">
                <a:hlinkClick r:id="rId3" tooltip="Kai Eide"/>
              </a:rPr>
              <a:t>Kai </a:t>
            </a:r>
            <a:r>
              <a:rPr lang="en-US" err="1">
                <a:hlinkClick r:id="rId3" tooltip="Kai Eide"/>
              </a:rPr>
              <a:t>Eide</a:t>
            </a:r>
            <a:r>
              <a:rPr lang="en-US"/>
              <a:t>, and it took place in </a:t>
            </a:r>
            <a:r>
              <a:rPr lang="en-US">
                <a:hlinkClick r:id="rId4" tooltip="Dubai"/>
              </a:rPr>
              <a:t>Dubai</a:t>
            </a:r>
            <a:r>
              <a:rPr lang="en-US"/>
              <a:t> on January 8. It was the first such meeting between the UN and senior members of the Taliban.</a:t>
            </a:r>
          </a:p>
          <a:p>
            <a:pPr eaLnBrk="1" fontAlgn="auto" hangingPunct="1">
              <a:spcAft>
                <a:spcPts val="0"/>
              </a:spcAft>
              <a:defRPr/>
            </a:pPr>
            <a:r>
              <a:rPr lang="en-US"/>
              <a:t>On January 26, 2010, at </a:t>
            </a:r>
            <a:r>
              <a:rPr lang="en-US">
                <a:hlinkClick r:id="rId5" tooltip="International Conference on Afghanistan London 2010"/>
              </a:rPr>
              <a:t>a major conference in London</a:t>
            </a:r>
            <a:r>
              <a:rPr lang="en-US"/>
              <a:t> which brought together some 70 countries and organizations,</a:t>
            </a:r>
            <a:r>
              <a:rPr lang="en-US" baseline="30000"/>
              <a:t> </a:t>
            </a:r>
            <a:r>
              <a:rPr lang="en-US"/>
              <a:t>Afghan President Hamid Karzai told world leaders that he intends to reach out to the top echelons of the Taliban within a few weeks with a peace </a:t>
            </a:r>
            <a:r>
              <a:rPr lang="en-US" err="1"/>
              <a:t>initiative.Karzai</a:t>
            </a:r>
            <a:r>
              <a:rPr lang="en-US"/>
              <a:t> set the framework for dialogue with Taliban leaders when he called on the group's leadership to take part in a "</a:t>
            </a:r>
            <a:r>
              <a:rPr lang="en-US" err="1">
                <a:solidFill>
                  <a:srgbClr val="FF0000"/>
                </a:solidFill>
              </a:rPr>
              <a:t>loya</a:t>
            </a:r>
            <a:r>
              <a:rPr lang="en-US">
                <a:solidFill>
                  <a:srgbClr val="FF0000"/>
                </a:solidFill>
              </a:rPr>
              <a:t> </a:t>
            </a:r>
            <a:r>
              <a:rPr lang="en-US" err="1">
                <a:solidFill>
                  <a:srgbClr val="FF0000"/>
                </a:solidFill>
              </a:rPr>
              <a:t>jirga</a:t>
            </a:r>
            <a:r>
              <a:rPr lang="en-US"/>
              <a:t>" – or large assembly of elders—to initiate peace talks.</a:t>
            </a:r>
            <a:r>
              <a:rPr lang="en-US" baseline="30000"/>
              <a:t> </a:t>
            </a:r>
          </a:p>
          <a:p>
            <a:pPr eaLnBrk="1" fontAlgn="auto" hangingPunct="1">
              <a:spcAft>
                <a:spcPts val="0"/>
              </a:spcAft>
              <a:defRPr/>
            </a:pPr>
            <a:r>
              <a:rPr lang="en-US"/>
              <a:t> </a:t>
            </a:r>
            <a:r>
              <a:rPr lang="en-US" b="1" err="1">
                <a:solidFill>
                  <a:srgbClr val="00B050"/>
                </a:solidFill>
              </a:rPr>
              <a:t>Karzai</a:t>
            </a:r>
            <a:r>
              <a:rPr lang="en-US" b="1">
                <a:solidFill>
                  <a:srgbClr val="00B050"/>
                </a:solidFill>
              </a:rPr>
              <a:t> also asked for creation of a new peacemaking organization, to be called the National Council for Peace, Reconciliation and Reintegration.</a:t>
            </a:r>
            <a:r>
              <a:rPr lang="en-US" b="1" baseline="30000">
                <a:solidFill>
                  <a:srgbClr val="00B050"/>
                </a:solidFill>
              </a:rPr>
              <a:t> </a:t>
            </a:r>
            <a:r>
              <a:rPr lang="en-US" b="1" err="1">
                <a:solidFill>
                  <a:srgbClr val="00B050"/>
                </a:solidFill>
              </a:rPr>
              <a:t>Karzai's</a:t>
            </a:r>
            <a:r>
              <a:rPr lang="en-US" b="1">
                <a:solidFill>
                  <a:srgbClr val="00B050"/>
                </a:solidFill>
              </a:rPr>
              <a:t> top adviser on the reconciliation process with the insurgents said that the country must learn to forgive the Taliban.</a:t>
            </a:r>
          </a:p>
          <a:p>
            <a:pPr eaLnBrk="1" fontAlgn="auto" hangingPunct="1">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DE29E10F-D1A1-4E06-A05A-A17BF598FE93}"/>
              </a:ext>
            </a:extLst>
          </p:cNvPr>
          <p:cNvSpPr>
            <a:spLocks noGrp="1"/>
          </p:cNvSpPr>
          <p:nvPr>
            <p:ph type="title"/>
          </p:nvPr>
        </p:nvSpPr>
        <p:spPr/>
        <p:txBody>
          <a:bodyPr/>
          <a:lstStyle/>
          <a:p>
            <a:pPr eaLnBrk="1" hangingPunct="1"/>
            <a:endParaRPr lang="en-US" altLang="en-US"/>
          </a:p>
        </p:txBody>
      </p:sp>
      <p:sp>
        <p:nvSpPr>
          <p:cNvPr id="3" name="Content Placeholder 2">
            <a:extLst>
              <a:ext uri="{FF2B5EF4-FFF2-40B4-BE49-F238E27FC236}">
                <a16:creationId xmlns:a16="http://schemas.microsoft.com/office/drawing/2014/main" id="{AF4F0812-8D03-41F4-950A-3D654BB3CDA4}"/>
              </a:ext>
            </a:extLst>
          </p:cNvPr>
          <p:cNvSpPr>
            <a:spLocks noGrp="1"/>
          </p:cNvSpPr>
          <p:nvPr>
            <p:ph idx="1"/>
          </p:nvPr>
        </p:nvSpPr>
        <p:spPr>
          <a:xfrm>
            <a:off x="0" y="0"/>
            <a:ext cx="8991600" cy="6858000"/>
          </a:xfrm>
        </p:spPr>
        <p:txBody>
          <a:bodyPr/>
          <a:lstStyle/>
          <a:p>
            <a:pPr eaLnBrk="1" hangingPunct="1">
              <a:lnSpc>
                <a:spcPct val="80000"/>
              </a:lnSpc>
            </a:pPr>
            <a:r>
              <a:rPr lang="en-US" altLang="en-US" sz="3000" b="1"/>
              <a:t>Risk of a failed state</a:t>
            </a:r>
          </a:p>
          <a:p>
            <a:pPr eaLnBrk="1" hangingPunct="1">
              <a:lnSpc>
                <a:spcPct val="80000"/>
              </a:lnSpc>
            </a:pPr>
            <a:r>
              <a:rPr lang="en-US" altLang="en-US" sz="3000"/>
              <a:t>In a recent interview, former head of U.S. troops in Iraq and now the head of U.S. Central Command, General </a:t>
            </a:r>
            <a:r>
              <a:rPr lang="en-US" altLang="en-US" sz="3000">
                <a:hlinkClick r:id="rId2" action="ppaction://hlinkfile" tooltip="David H. Petraeus"/>
              </a:rPr>
              <a:t>David H. Petraeus</a:t>
            </a:r>
            <a:r>
              <a:rPr lang="en-US" altLang="en-US" sz="3000"/>
              <a:t>, insisted that the Taliban are gaining strength. He cited the recent uptick in attacks in Afghanistan and in neighboring Pakistan. Petraeus also insisted that the challenges faced in Afghanistan are more complicated than the ones that were faced in Iraq during his tour and in order to turn around the recent events this would require removing militant sanctuaries and strongholds, which are widespread inside Afghanistan.</a:t>
            </a:r>
          </a:p>
          <a:p>
            <a:pPr eaLnBrk="1" hangingPunct="1">
              <a:lnSpc>
                <a:spcPct val="80000"/>
              </a:lnSpc>
            </a:pPr>
            <a:r>
              <a:rPr lang="en-US" altLang="en-US" sz="2400"/>
              <a:t>Observers also have argued that the mission in Afghanistan is hampered by a </a:t>
            </a:r>
            <a:r>
              <a:rPr lang="en-US" altLang="en-US" sz="2400" b="1">
                <a:solidFill>
                  <a:srgbClr val="FF0000"/>
                </a:solidFill>
              </a:rPr>
              <a:t>lack of agreement on objectives</a:t>
            </a:r>
            <a:r>
              <a:rPr lang="en-US" altLang="en-US" sz="2400"/>
              <a:t>, a </a:t>
            </a:r>
            <a:r>
              <a:rPr lang="en-US" altLang="en-US" sz="2400">
                <a:solidFill>
                  <a:srgbClr val="FF0000"/>
                </a:solidFill>
              </a:rPr>
              <a:t>lack of resources</a:t>
            </a:r>
            <a:r>
              <a:rPr lang="en-US" altLang="en-US" sz="2400"/>
              <a:t>, </a:t>
            </a:r>
            <a:r>
              <a:rPr lang="en-US" altLang="en-US" sz="2400">
                <a:solidFill>
                  <a:srgbClr val="FF0000"/>
                </a:solidFill>
              </a:rPr>
              <a:t>lack of coordin</a:t>
            </a:r>
            <a:r>
              <a:rPr lang="en-US" altLang="en-US" sz="2400"/>
              <a:t>ation, too much </a:t>
            </a:r>
            <a:r>
              <a:rPr lang="en-US" altLang="en-US" sz="2400">
                <a:solidFill>
                  <a:srgbClr val="FF0000"/>
                </a:solidFill>
              </a:rPr>
              <a:t>focus on the central government at the expense of local and provincial governments</a:t>
            </a:r>
            <a:r>
              <a:rPr lang="en-US" altLang="en-US" sz="2400"/>
              <a:t>, and </a:t>
            </a:r>
            <a:r>
              <a:rPr lang="en-US" altLang="en-US" sz="2400">
                <a:solidFill>
                  <a:srgbClr val="FF0000"/>
                </a:solidFill>
              </a:rPr>
              <a:t>too much focus on Afghanistan instead of the region</a:t>
            </a:r>
          </a:p>
          <a:p>
            <a:pPr eaLnBrk="1" hangingPunct="1">
              <a:lnSpc>
                <a:spcPct val="80000"/>
              </a:lnSpc>
            </a:pPr>
            <a:r>
              <a:rPr lang="en-US" altLang="en-US" sz="2800" b="1">
                <a:solidFill>
                  <a:srgbClr val="FF0000"/>
                </a:solidFill>
              </a:rPr>
              <a:t>AF-PAK Strategy</a:t>
            </a:r>
          </a:p>
          <a:p>
            <a:pPr eaLnBrk="1" hangingPunct="1">
              <a:lnSpc>
                <a:spcPct val="80000"/>
              </a:lnSpc>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EFDC7B6-4463-455E-99A5-D01724C138D6}"/>
              </a:ext>
            </a:extLst>
          </p:cNvPr>
          <p:cNvSpPr>
            <a:spLocks noGrp="1"/>
          </p:cNvSpPr>
          <p:nvPr>
            <p:ph type="title"/>
          </p:nvPr>
        </p:nvSpPr>
        <p:spPr>
          <a:xfrm>
            <a:off x="457200" y="-228600"/>
            <a:ext cx="8229600" cy="1112838"/>
          </a:xfrm>
        </p:spPr>
        <p:txBody>
          <a:bodyPr/>
          <a:lstStyle/>
          <a:p>
            <a:pPr eaLnBrk="1" hangingPunct="1"/>
            <a:r>
              <a:rPr lang="en-US" altLang="en-US" b="1">
                <a:solidFill>
                  <a:srgbClr val="10FC3D"/>
                </a:solidFill>
              </a:rPr>
              <a:t>Afghanistan</a:t>
            </a:r>
          </a:p>
        </p:txBody>
      </p:sp>
      <p:sp>
        <p:nvSpPr>
          <p:cNvPr id="7171" name="Rectangle 3">
            <a:extLst>
              <a:ext uri="{FF2B5EF4-FFF2-40B4-BE49-F238E27FC236}">
                <a16:creationId xmlns:a16="http://schemas.microsoft.com/office/drawing/2014/main" id="{A6D89740-3BFC-4F6D-A226-5F5483704D46}"/>
              </a:ext>
            </a:extLst>
          </p:cNvPr>
          <p:cNvSpPr>
            <a:spLocks noGrp="1"/>
          </p:cNvSpPr>
          <p:nvPr>
            <p:ph type="body" idx="1"/>
          </p:nvPr>
        </p:nvSpPr>
        <p:spPr>
          <a:xfrm>
            <a:off x="0" y="838200"/>
            <a:ext cx="9144000" cy="5791200"/>
          </a:xfrm>
        </p:spPr>
        <p:txBody>
          <a:bodyPr/>
          <a:lstStyle/>
          <a:p>
            <a:pPr eaLnBrk="1" hangingPunct="1">
              <a:lnSpc>
                <a:spcPct val="80000"/>
              </a:lnSpc>
              <a:defRPr/>
            </a:pPr>
            <a:r>
              <a:rPr lang="en-US" altLang="en-US" sz="2800"/>
              <a:t>It was at the </a:t>
            </a:r>
            <a:r>
              <a:rPr lang="en-US" altLang="en-US" sz="2800" err="1"/>
              <a:t>centre</a:t>
            </a:r>
            <a:r>
              <a:rPr lang="en-US" altLang="en-US" sz="2800"/>
              <a:t> of the so-called "Great Game" in the 19th century when Imperial Russia and the British Empire in India vied for influence.</a:t>
            </a:r>
          </a:p>
          <a:p>
            <a:pPr eaLnBrk="1" hangingPunct="1">
              <a:lnSpc>
                <a:spcPct val="80000"/>
              </a:lnSpc>
              <a:defRPr/>
            </a:pPr>
            <a:r>
              <a:rPr lang="en-US" altLang="en-US" sz="2400"/>
              <a:t>And it became a key </a:t>
            </a:r>
            <a:r>
              <a:rPr lang="en-US" altLang="en-US" sz="2400">
                <a:solidFill>
                  <a:srgbClr val="FF0000"/>
                </a:solidFill>
              </a:rPr>
              <a:t>Cold War battleground after thousands of Soviet troops intervened in 1979 to prop up a pro-communist regime, leading to a major confrontation that drew in the US and Afghanistan's neighbors</a:t>
            </a:r>
            <a:r>
              <a:rPr lang="en-US" altLang="en-US" sz="2800">
                <a:solidFill>
                  <a:srgbClr val="FF0000"/>
                </a:solidFill>
              </a:rPr>
              <a:t>  </a:t>
            </a:r>
          </a:p>
          <a:p>
            <a:pPr eaLnBrk="1" hangingPunct="1">
              <a:lnSpc>
                <a:spcPct val="80000"/>
              </a:lnSpc>
              <a:defRPr/>
            </a:pPr>
            <a:r>
              <a:rPr lang="en-US" altLang="en-US" sz="2800"/>
              <a:t>But the outside world eventually lost interest after the withdrawal of Soviet forces, while the country's protracted civil war dragged on. </a:t>
            </a:r>
          </a:p>
          <a:p>
            <a:pPr eaLnBrk="1" hangingPunct="1">
              <a:lnSpc>
                <a:spcPct val="80000"/>
              </a:lnSpc>
              <a:defRPr/>
            </a:pPr>
            <a:r>
              <a:rPr lang="en-US" altLang="en-US" sz="2800" b="1">
                <a:solidFill>
                  <a:srgbClr val="00B050"/>
                </a:solidFill>
              </a:rPr>
              <a:t>(US left after Soviet withdrawal)</a:t>
            </a:r>
          </a:p>
          <a:p>
            <a:pPr marL="0" indent="0" eaLnBrk="1" hangingPunct="1">
              <a:lnSpc>
                <a:spcPct val="80000"/>
              </a:lnSpc>
              <a:buFont typeface="Arial" panose="020B0604020202020204" pitchFamily="34" charset="0"/>
              <a:buNone/>
              <a:defRPr/>
            </a:pPr>
            <a:endParaRPr lang="en-US" altLang="en-US" sz="2800"/>
          </a:p>
          <a:p>
            <a:pPr eaLnBrk="1" hangingPunct="1">
              <a:lnSpc>
                <a:spcPct val="80000"/>
              </a:lnSpc>
              <a:defRPr/>
            </a:pPr>
            <a:r>
              <a:rPr lang="en-US" altLang="en-US" sz="2800"/>
              <a:t>The emergence of the Taliban - originally a group of Islamic scholars - brought at least a measure of stability after nearly two decades of conflict.</a:t>
            </a:r>
          </a:p>
          <a:p>
            <a:pPr eaLnBrk="1" hangingPunct="1">
              <a:lnSpc>
                <a:spcPct val="80000"/>
              </a:lnSpc>
              <a:defRPr/>
            </a:pPr>
            <a:r>
              <a:rPr lang="en-US" altLang="en-US" sz="2800">
                <a:solidFill>
                  <a:schemeClr val="accent2"/>
                </a:solidFill>
              </a:rPr>
              <a:t>Taliban  controlled to 90% of the country!</a:t>
            </a:r>
          </a:p>
          <a:p>
            <a:pPr eaLnBrk="1" hangingPunct="1">
              <a:lnSpc>
                <a:spcPct val="80000"/>
              </a:lnSpc>
              <a:defRPr/>
            </a:pPr>
            <a:endParaRPr lang="en-US" altLang="en-US" sz="28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171">
                                            <p:txEl>
                                              <p:pRg st="5" end="5"/>
                                            </p:txEl>
                                          </p:spTgt>
                                        </p:tgtEl>
                                        <p:attrNameLst>
                                          <p:attrName>style.visibility</p:attrName>
                                        </p:attrNameLst>
                                      </p:cBhvr>
                                      <p:to>
                                        <p:strVal val="visible"/>
                                      </p:to>
                                    </p:set>
                                    <p:anim calcmode="lin" valueType="num">
                                      <p:cBhvr additive="base">
                                        <p:cTn id="31"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1C0BA018-A8E2-4C58-B9F8-D2718B7307AD}"/>
              </a:ext>
            </a:extLst>
          </p:cNvPr>
          <p:cNvSpPr>
            <a:spLocks noGrp="1"/>
          </p:cNvSpPr>
          <p:nvPr>
            <p:ph type="title"/>
          </p:nvPr>
        </p:nvSpPr>
        <p:spPr/>
        <p:txBody>
          <a:bodyPr/>
          <a:lstStyle/>
          <a:p>
            <a:pPr eaLnBrk="1" hangingPunct="1"/>
            <a:endParaRPr lang="en-US" altLang="en-US"/>
          </a:p>
        </p:txBody>
      </p:sp>
      <p:sp>
        <p:nvSpPr>
          <p:cNvPr id="3" name="Content Placeholder 2">
            <a:extLst>
              <a:ext uri="{FF2B5EF4-FFF2-40B4-BE49-F238E27FC236}">
                <a16:creationId xmlns:a16="http://schemas.microsoft.com/office/drawing/2014/main" id="{1071CA4C-9893-49D7-8DA4-9F1FEB4F8CA5}"/>
              </a:ext>
            </a:extLst>
          </p:cNvPr>
          <p:cNvSpPr>
            <a:spLocks noGrp="1"/>
          </p:cNvSpPr>
          <p:nvPr>
            <p:ph idx="1"/>
          </p:nvPr>
        </p:nvSpPr>
        <p:spPr>
          <a:xfrm>
            <a:off x="0" y="0"/>
            <a:ext cx="9144000" cy="6858000"/>
          </a:xfrm>
        </p:spPr>
        <p:txBody>
          <a:bodyPr rtlCol="0">
            <a:normAutofit fontScale="70000" lnSpcReduction="20000"/>
          </a:bodyPr>
          <a:lstStyle/>
          <a:p>
            <a:pPr eaLnBrk="1" fontAlgn="auto" hangingPunct="1">
              <a:spcAft>
                <a:spcPts val="0"/>
              </a:spcAft>
              <a:defRPr/>
            </a:pPr>
            <a:r>
              <a:rPr lang="en-US" b="1"/>
              <a:t> </a:t>
            </a:r>
            <a:r>
              <a:rPr lang="en-US" sz="4600" b="1"/>
              <a:t>Possible long-term U.S. role and military presence</a:t>
            </a:r>
          </a:p>
          <a:p>
            <a:pPr eaLnBrk="1" fontAlgn="auto" hangingPunct="1">
              <a:spcAft>
                <a:spcPts val="0"/>
              </a:spcAft>
              <a:defRPr/>
            </a:pPr>
            <a:r>
              <a:rPr lang="en-US"/>
              <a:t>A Soldier from 91st Cavalry Regiment (Airborne) watches cattle make room for a CH-47 helicopter landing in </a:t>
            </a:r>
            <a:r>
              <a:rPr lang="en-US" err="1">
                <a:hlinkClick r:id="rId2" action="ppaction://hlinkfile" tooltip="Kunar Province"/>
              </a:rPr>
              <a:t>Kunar</a:t>
            </a:r>
            <a:r>
              <a:rPr lang="en-US">
                <a:hlinkClick r:id="rId2" action="ppaction://hlinkfile" tooltip="Kunar Province"/>
              </a:rPr>
              <a:t> Province</a:t>
            </a:r>
            <a:r>
              <a:rPr lang="en-US"/>
              <a:t>.</a:t>
            </a:r>
          </a:p>
          <a:p>
            <a:pPr eaLnBrk="1" fontAlgn="auto" hangingPunct="1">
              <a:spcAft>
                <a:spcPts val="0"/>
              </a:spcAft>
              <a:defRPr/>
            </a:pPr>
            <a:r>
              <a:rPr lang="en-US"/>
              <a:t>Many of the thousands of U.S. troops in Afghanistan are positioned in what experts say are large, permanent bases.</a:t>
            </a:r>
          </a:p>
          <a:p>
            <a:pPr eaLnBrk="1" fontAlgn="auto" hangingPunct="1">
              <a:spcAft>
                <a:spcPts val="0"/>
              </a:spcAft>
              <a:defRPr/>
            </a:pPr>
            <a:r>
              <a:rPr lang="en-US"/>
              <a:t>As of January 2009, hundreds of millions of dollars were being spent on permanent infrastructure for foreign military bases in Afghanistan, including a budget of $1.6 billion for military installations at the </a:t>
            </a:r>
            <a:r>
              <a:rPr lang="en-US">
                <a:hlinkClick r:id="rId3" action="ppaction://hlinkfile" tooltip="Kandahar Air Field"/>
              </a:rPr>
              <a:t>Kandahar Air Field</a:t>
            </a:r>
            <a:r>
              <a:rPr lang="en-US"/>
              <a:t> base, described as "a walled, multicultural military city that houses some 13,000 troops from 17 different countries – the kind of place where you can eat at a Dutch chain restaurant alongside soldiers from the Royal Netherlands Army.“</a:t>
            </a:r>
            <a:endParaRPr lang="en-US" baseline="30000"/>
          </a:p>
          <a:p>
            <a:pPr eaLnBrk="1" fontAlgn="auto" hangingPunct="1">
              <a:spcAft>
                <a:spcPts val="0"/>
              </a:spcAft>
              <a:defRPr/>
            </a:pPr>
            <a:r>
              <a:rPr lang="en-US"/>
              <a:t>The </a:t>
            </a:r>
            <a:r>
              <a:rPr lang="en-US" err="1">
                <a:hlinkClick r:id="rId4" action="ppaction://hlinkfile" tooltip="Bagram Air Base"/>
              </a:rPr>
              <a:t>Bagram</a:t>
            </a:r>
            <a:r>
              <a:rPr lang="en-US">
                <a:hlinkClick r:id="rId4" action="ppaction://hlinkfile" tooltip="Bagram Air Base"/>
              </a:rPr>
              <a:t> Air Base</a:t>
            </a:r>
            <a:r>
              <a:rPr lang="en-US"/>
              <a:t>, run by the U.S. military, was also expanding according to military officials, with the U.S military buying land from Afghan locals in different places for further expansion of the base.</a:t>
            </a:r>
          </a:p>
          <a:p>
            <a:pPr eaLnBrk="1" fontAlgn="auto" hangingPunct="1">
              <a:spcAft>
                <a:spcPts val="0"/>
              </a:spcAft>
              <a:defRPr/>
            </a:pPr>
            <a:r>
              <a:rPr lang="en-US"/>
              <a:t>In February 2009, </a:t>
            </a:r>
            <a:r>
              <a:rPr lang="en-US">
                <a:hlinkClick r:id="rId5" action="ppaction://hlinkfile" tooltip="The Times"/>
              </a:rPr>
              <a:t>The Times</a:t>
            </a:r>
            <a:r>
              <a:rPr lang="en-US"/>
              <a:t> reported that the U.S. will build two large new military bases in southern Afghanistan.</a:t>
            </a:r>
            <a:r>
              <a:rPr lang="en-US" baseline="30000"/>
              <a:t> </a:t>
            </a:r>
            <a:r>
              <a:rPr lang="en-US"/>
              <a:t>One will be built in </a:t>
            </a:r>
            <a:r>
              <a:rPr lang="en-US">
                <a:hlinkClick r:id="rId6" action="ppaction://hlinkfile" tooltip="Kandahar province"/>
              </a:rPr>
              <a:t>Kandahar province</a:t>
            </a:r>
            <a:r>
              <a:rPr lang="en-US"/>
              <a:t> near the </a:t>
            </a:r>
            <a:r>
              <a:rPr lang="en-US">
                <a:hlinkClick r:id="rId7" action="ppaction://hlinkfile" tooltip="Helmand"/>
              </a:rPr>
              <a:t>Helmand</a:t>
            </a:r>
            <a:r>
              <a:rPr lang="en-US"/>
              <a:t> border, at </a:t>
            </a:r>
            <a:r>
              <a:rPr lang="en-US" err="1">
                <a:hlinkClick r:id="rId8" action="ppaction://hlinkfile" tooltip="Maiwand"/>
              </a:rPr>
              <a:t>Maiwand</a:t>
            </a:r>
            <a:r>
              <a:rPr lang="en-US"/>
              <a:t> – a place famous as the site of the </a:t>
            </a:r>
            <a:r>
              <a:rPr lang="en-US">
                <a:hlinkClick r:id="rId9" action="ppaction://hlinkfile" tooltip="Battle of Maiwand"/>
              </a:rPr>
              <a:t>destruction of a British army</a:t>
            </a:r>
            <a:r>
              <a:rPr lang="en-US"/>
              <a:t> during the </a:t>
            </a:r>
            <a:r>
              <a:rPr lang="en-US">
                <a:hlinkClick r:id="rId10" action="ppaction://hlinkfile" tooltip="Second Anglo-Afghan War"/>
              </a:rPr>
              <a:t>Second Anglo-Afghan War</a:t>
            </a:r>
            <a:r>
              <a:rPr lang="en-US"/>
              <a:t>. The other new U.S. military base will be built in </a:t>
            </a:r>
            <a:r>
              <a:rPr lang="en-US" err="1">
                <a:hlinkClick r:id="rId11" action="ppaction://hlinkfile" tooltip="Zabul"/>
              </a:rPr>
              <a:t>Zabul</a:t>
            </a:r>
            <a:r>
              <a:rPr lang="en-US"/>
              <a:t>, a province now largely controlled by the Taliban and criminal gangs</a:t>
            </a:r>
          </a:p>
          <a:p>
            <a:pPr eaLnBrk="1" fontAlgn="auto" hangingPunct="1">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F9BFBE3-9FCE-45C8-B1A9-B6182E60BD4C}"/>
              </a:ext>
            </a:extLst>
          </p:cNvPr>
          <p:cNvSpPr>
            <a:spLocks noGrp="1"/>
          </p:cNvSpPr>
          <p:nvPr>
            <p:ph type="title"/>
          </p:nvPr>
        </p:nvSpPr>
        <p:spPr/>
        <p:txBody>
          <a:bodyPr/>
          <a:lstStyle/>
          <a:p>
            <a:r>
              <a:rPr lang="en-US" altLang="en-US"/>
              <a:t>Cost in Blood and $ Going Up</a:t>
            </a:r>
          </a:p>
        </p:txBody>
      </p:sp>
      <p:pic>
        <p:nvPicPr>
          <p:cNvPr id="46083" name="Content Placeholder 3" descr="Casualities in Afghanistan 01 to 2010.jpg">
            <a:extLst>
              <a:ext uri="{FF2B5EF4-FFF2-40B4-BE49-F238E27FC236}">
                <a16:creationId xmlns:a16="http://schemas.microsoft.com/office/drawing/2014/main" id="{00ED3AB7-DD3A-428E-99AD-087D4F9A6D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59" t="37109" r="10014" b="12253"/>
          <a:stretch>
            <a:fillRect/>
          </a:stretch>
        </p:blipFill>
        <p:spPr>
          <a:xfrm>
            <a:off x="-79375" y="1447800"/>
            <a:ext cx="9223375" cy="54102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a:extLst>
              <a:ext uri="{FF2B5EF4-FFF2-40B4-BE49-F238E27FC236}">
                <a16:creationId xmlns:a16="http://schemas.microsoft.com/office/drawing/2014/main" id="{DE77A5F6-205F-4881-89E8-4B305D2E28B0}"/>
              </a:ext>
            </a:extLst>
          </p:cNvPr>
          <p:cNvSpPr>
            <a:spLocks noGrp="1"/>
          </p:cNvSpPr>
          <p:nvPr>
            <p:ph type="title"/>
          </p:nvPr>
        </p:nvSpPr>
        <p:spPr/>
        <p:txBody>
          <a:bodyPr/>
          <a:lstStyle/>
          <a:p>
            <a:r>
              <a:rPr lang="en-US" altLang="en-US">
                <a:solidFill>
                  <a:srgbClr val="0070C0"/>
                </a:solidFill>
              </a:rPr>
              <a:t>Obama’s Strategy in Afghanistan</a:t>
            </a:r>
          </a:p>
        </p:txBody>
      </p:sp>
      <p:sp>
        <p:nvSpPr>
          <p:cNvPr id="5" name="Content Placeholder 4">
            <a:extLst>
              <a:ext uri="{FF2B5EF4-FFF2-40B4-BE49-F238E27FC236}">
                <a16:creationId xmlns:a16="http://schemas.microsoft.com/office/drawing/2014/main" id="{89A35C7E-3ACD-45AC-B8CF-5EDF3C7C8892}"/>
              </a:ext>
            </a:extLst>
          </p:cNvPr>
          <p:cNvSpPr>
            <a:spLocks noGrp="1"/>
          </p:cNvSpPr>
          <p:nvPr>
            <p:ph idx="1"/>
          </p:nvPr>
        </p:nvSpPr>
        <p:spPr>
          <a:xfrm>
            <a:off x="0" y="1600200"/>
            <a:ext cx="9067800" cy="4525963"/>
          </a:xfrm>
        </p:spPr>
        <p:txBody>
          <a:bodyPr/>
          <a:lstStyle/>
          <a:p>
            <a:r>
              <a:rPr lang="en-US" altLang="en-US"/>
              <a:t>Military Surge : Increase troop level to 142,000</a:t>
            </a:r>
          </a:p>
          <a:p>
            <a:r>
              <a:rPr lang="en-US" altLang="en-US"/>
              <a:t>Defeat Taliban</a:t>
            </a:r>
          </a:p>
          <a:p>
            <a:r>
              <a:rPr lang="en-US" altLang="en-US"/>
              <a:t>Build Afghani military</a:t>
            </a:r>
          </a:p>
          <a:p>
            <a:r>
              <a:rPr lang="en-US" altLang="en-US"/>
              <a:t>Hand over control of country to Afghani military by 2015?</a:t>
            </a:r>
          </a:p>
          <a:p>
            <a:r>
              <a:rPr lang="en-US" altLang="en-US">
                <a:solidFill>
                  <a:srgbClr val="FF0000"/>
                </a:solidFill>
              </a:rPr>
              <a:t>US: conditions determine American withdrawal</a:t>
            </a:r>
          </a:p>
          <a:p>
            <a:endParaRPr lang="en-US" altLang="en-US"/>
          </a:p>
          <a:p>
            <a:r>
              <a:rPr lang="en-US" altLang="en-US"/>
              <a:t>NATO wanted to leave by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barn(inVertical)">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A599813-2C25-4606-AE25-382E2C2F85CF}"/>
              </a:ext>
            </a:extLst>
          </p:cNvPr>
          <p:cNvSpPr>
            <a:spLocks noGrp="1"/>
          </p:cNvSpPr>
          <p:nvPr>
            <p:ph type="title"/>
          </p:nvPr>
        </p:nvSpPr>
        <p:spPr/>
        <p:txBody>
          <a:bodyPr/>
          <a:lstStyle/>
          <a:p>
            <a:r>
              <a:rPr lang="en-US" altLang="en-US"/>
              <a:t>Way out of Afghanistan</a:t>
            </a:r>
          </a:p>
        </p:txBody>
      </p:sp>
      <p:sp>
        <p:nvSpPr>
          <p:cNvPr id="3" name="Content Placeholder 2">
            <a:extLst>
              <a:ext uri="{FF2B5EF4-FFF2-40B4-BE49-F238E27FC236}">
                <a16:creationId xmlns:a16="http://schemas.microsoft.com/office/drawing/2014/main" id="{5E60BA88-E142-460A-B807-820F7503127E}"/>
              </a:ext>
            </a:extLst>
          </p:cNvPr>
          <p:cNvSpPr>
            <a:spLocks noGrp="1"/>
          </p:cNvSpPr>
          <p:nvPr>
            <p:ph idx="1"/>
          </p:nvPr>
        </p:nvSpPr>
        <p:spPr/>
        <p:txBody>
          <a:bodyPr/>
          <a:lstStyle/>
          <a:p>
            <a:pPr>
              <a:defRPr/>
            </a:pPr>
            <a:r>
              <a:rPr lang="en-US"/>
              <a:t>All experts agree: No military solution to conflict</a:t>
            </a:r>
          </a:p>
          <a:p>
            <a:pPr marL="0" indent="0">
              <a:buFont typeface="Arial" panose="020B0604020202020204" pitchFamily="34" charset="0"/>
              <a:buNone/>
              <a:defRPr/>
            </a:pPr>
            <a:endParaRPr lang="en-US"/>
          </a:p>
          <a:p>
            <a:pPr>
              <a:defRPr/>
            </a:pPr>
            <a:r>
              <a:rPr lang="en-US">
                <a:solidFill>
                  <a:srgbClr val="00B050"/>
                </a:solidFill>
              </a:rPr>
              <a:t>Must reach accommodation with Taliban</a:t>
            </a:r>
          </a:p>
          <a:p>
            <a:pPr marL="0" indent="0">
              <a:buFont typeface="Arial" panose="020B0604020202020204" pitchFamily="34" charset="0"/>
              <a:buNone/>
              <a:defRPr/>
            </a:pPr>
            <a:endParaRPr lang="en-US">
              <a:solidFill>
                <a:srgbClr val="00B050"/>
              </a:solidFill>
            </a:endParaRPr>
          </a:p>
          <a:p>
            <a:pPr>
              <a:defRPr/>
            </a:pPr>
            <a:r>
              <a:rPr lang="en-US">
                <a:solidFill>
                  <a:srgbClr val="00B050"/>
                </a:solidFill>
              </a:rPr>
              <a:t>Power-sharing in Afghanistan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78B2E37-A06A-4E80-9F95-86DF43CCC218}"/>
              </a:ext>
            </a:extLst>
          </p:cNvPr>
          <p:cNvSpPr>
            <a:spLocks noGrp="1"/>
          </p:cNvSpPr>
          <p:nvPr>
            <p:ph type="title"/>
          </p:nvPr>
        </p:nvSpPr>
        <p:spPr>
          <a:xfrm>
            <a:off x="457200" y="-76200"/>
            <a:ext cx="8229600" cy="914400"/>
          </a:xfrm>
        </p:spPr>
        <p:txBody>
          <a:bodyPr/>
          <a:lstStyle/>
          <a:p>
            <a:r>
              <a:rPr lang="en-US" altLang="en-US"/>
              <a:t>Trump on Afghanistan</a:t>
            </a:r>
          </a:p>
        </p:txBody>
      </p:sp>
      <p:sp>
        <p:nvSpPr>
          <p:cNvPr id="3" name="Content Placeholder 2">
            <a:extLst>
              <a:ext uri="{FF2B5EF4-FFF2-40B4-BE49-F238E27FC236}">
                <a16:creationId xmlns:a16="http://schemas.microsoft.com/office/drawing/2014/main" id="{521AFA8A-0E4C-4280-9832-887618466E34}"/>
              </a:ext>
            </a:extLst>
          </p:cNvPr>
          <p:cNvSpPr>
            <a:spLocks noGrp="1"/>
          </p:cNvSpPr>
          <p:nvPr>
            <p:ph idx="1"/>
          </p:nvPr>
        </p:nvSpPr>
        <p:spPr>
          <a:xfrm>
            <a:off x="457200" y="838200"/>
            <a:ext cx="8229600" cy="5287963"/>
          </a:xfrm>
        </p:spPr>
        <p:txBody>
          <a:bodyPr/>
          <a:lstStyle/>
          <a:p>
            <a:r>
              <a:rPr lang="en-US" altLang="en-US" sz="2000"/>
              <a:t>I share the American people’s frustration. I also share their frustration over a foreign policy that has spent too much time, energy, money — and most importantly, lives — trying to rebuild countries in our own image instead of pursuing our security interests above all other considerations.</a:t>
            </a:r>
          </a:p>
          <a:p>
            <a:r>
              <a:rPr lang="en-US" altLang="en-US" sz="2000"/>
              <a:t>….a comprehensive review of all strategic options in Afghanistan and South Asia. </a:t>
            </a:r>
            <a:r>
              <a:rPr lang="en-US" altLang="en-US" sz="2000" b="1">
                <a:solidFill>
                  <a:srgbClr val="FF0000"/>
                </a:solidFill>
              </a:rPr>
              <a:t>My original instinct was to pull out. And historically, I like following my instincts</a:t>
            </a:r>
            <a:r>
              <a:rPr lang="en-US" altLang="en-US" sz="2000"/>
              <a:t>.</a:t>
            </a:r>
          </a:p>
          <a:p>
            <a:r>
              <a:rPr lang="en-US" altLang="en-US" sz="2000"/>
              <a:t>I arrived at three fundamental conclusion about America’s core interests in Afghanistan:</a:t>
            </a:r>
            <a:endParaRPr lang="en-US" altLang="en-US" sz="2000">
              <a:solidFill>
                <a:srgbClr val="FF0000"/>
              </a:solidFill>
            </a:endParaRPr>
          </a:p>
          <a:p>
            <a:r>
              <a:rPr lang="en-US" altLang="en-US" sz="2000">
                <a:solidFill>
                  <a:srgbClr val="FF0000"/>
                </a:solidFill>
              </a:rPr>
              <a:t>First, our nation must seek </a:t>
            </a:r>
            <a:r>
              <a:rPr lang="en-US" altLang="en-US" sz="2800">
                <a:solidFill>
                  <a:srgbClr val="FF0000"/>
                </a:solidFill>
              </a:rPr>
              <a:t>an honorable and enduring outcome </a:t>
            </a:r>
            <a:r>
              <a:rPr lang="en-US" altLang="en-US" sz="2000">
                <a:solidFill>
                  <a:srgbClr val="FF0000"/>
                </a:solidFill>
              </a:rPr>
              <a:t>worthy of the tremendous sacrifices that have been made….</a:t>
            </a:r>
          </a:p>
          <a:p>
            <a:r>
              <a:rPr lang="en-US" altLang="en-US" sz="2000">
                <a:solidFill>
                  <a:srgbClr val="7030A0"/>
                </a:solidFill>
              </a:rPr>
              <a:t>The men and women who serve our nation in combat deserve a plan for victory. </a:t>
            </a:r>
            <a:r>
              <a:rPr lang="en-US" altLang="en-US" sz="2800">
                <a:solidFill>
                  <a:srgbClr val="7030A0"/>
                </a:solidFill>
              </a:rPr>
              <a:t>They deserve the tools they need and the trust they have earned to fight and to win.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EE31F40E-5035-4752-AF71-66FF928A56F7}"/>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id="{13279B5F-B4D5-4B6F-B20E-91D69104EBC0}"/>
              </a:ext>
            </a:extLst>
          </p:cNvPr>
          <p:cNvSpPr>
            <a:spLocks noGrp="1"/>
          </p:cNvSpPr>
          <p:nvPr>
            <p:ph idx="1"/>
          </p:nvPr>
        </p:nvSpPr>
        <p:spPr>
          <a:xfrm>
            <a:off x="0" y="0"/>
            <a:ext cx="9144000" cy="6629400"/>
          </a:xfrm>
        </p:spPr>
        <p:txBody>
          <a:bodyPr/>
          <a:lstStyle/>
          <a:p>
            <a:r>
              <a:rPr lang="en-US" altLang="en-US" sz="2000" b="1"/>
              <a:t>Second</a:t>
            </a:r>
            <a:r>
              <a:rPr lang="en-US" altLang="en-US" sz="2000"/>
              <a:t>, the consequences of a rapid exit are both predictable and unacceptable. 9/11, the worst terrorist attack in our history, was planned and directed from Afghanistan because that country was ruled by a government that gave comfort and shelter to terrorists.</a:t>
            </a:r>
          </a:p>
          <a:p>
            <a:r>
              <a:rPr lang="en-US" altLang="en-US" sz="2000" b="1">
                <a:solidFill>
                  <a:srgbClr val="FF0000"/>
                </a:solidFill>
              </a:rPr>
              <a:t>A hasty withdrawal would create a vacuum for terrorists</a:t>
            </a:r>
            <a:r>
              <a:rPr lang="en-US" altLang="en-US" sz="2000"/>
              <a:t>, including ISIS and Al Qaeda, would instantly fill just as happened before Sept. 11. And as we know, in 2011, America hastily and mistakenly withdrew from Iraq. As a result, our hard-won gains slipped back into the hands of terrorist enemies. Our soldiers watched as cities they had fought for and bled to liberate, and won, were occupied by a terrorist group called ISIS. The vacuum we created by leaving too soon gave safe haven for ISIS to spread, to grow, recruit and launch attacks. We cannot repeat in Afghanistan the mistake our leaders made in Iraq.</a:t>
            </a:r>
          </a:p>
          <a:p>
            <a:r>
              <a:rPr lang="en-US" altLang="en-US" sz="2000" b="1"/>
              <a:t>Third</a:t>
            </a:r>
            <a:r>
              <a:rPr lang="en-US" altLang="en-US" sz="2000"/>
              <a:t>, and finally, I concluded that the </a:t>
            </a:r>
            <a:r>
              <a:rPr lang="en-US" altLang="en-US" sz="2000" b="1">
                <a:solidFill>
                  <a:srgbClr val="FF0000"/>
                </a:solidFill>
              </a:rPr>
              <a:t>security threats we face in Afghanistan and the broader region are immense</a:t>
            </a:r>
            <a:r>
              <a:rPr lang="en-US" altLang="en-US" sz="2000"/>
              <a:t>. </a:t>
            </a:r>
            <a:r>
              <a:rPr lang="en-US" altLang="en-US" sz="2000" b="1">
                <a:solidFill>
                  <a:srgbClr val="00B0F0"/>
                </a:solidFill>
              </a:rPr>
              <a:t>Today, 20 U.S.-designated foreign terrorist organizations are active in Afghanistan and Pakistan, the highest concentration in any region anywhere in the world.</a:t>
            </a:r>
          </a:p>
          <a:p>
            <a:r>
              <a:rPr lang="en-US" altLang="en-US" sz="2000"/>
              <a:t>For its part, </a:t>
            </a:r>
            <a:r>
              <a:rPr lang="en-US" altLang="en-US" sz="2800" b="1">
                <a:solidFill>
                  <a:srgbClr val="FF0000"/>
                </a:solidFill>
              </a:rPr>
              <a:t>Pakistan often gives safe haven to agents of chaos, violence and terror. </a:t>
            </a:r>
            <a:r>
              <a:rPr lang="en-US" altLang="en-US" sz="2000"/>
              <a:t>The threat is worse because Pakistan and India are two nuclear-armed states whose tense relations threaten to spiral into conflict. And that could happen.</a:t>
            </a: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F648A860-28D9-4C79-BB61-2D688C7F600C}"/>
              </a:ext>
            </a:extLst>
          </p:cNvPr>
          <p:cNvSpPr>
            <a:spLocks noGrp="1"/>
          </p:cNvSpPr>
          <p:nvPr>
            <p:ph type="title"/>
          </p:nvPr>
        </p:nvSpPr>
        <p:spPr>
          <a:xfrm>
            <a:off x="457200" y="274638"/>
            <a:ext cx="8229600" cy="563562"/>
          </a:xfrm>
        </p:spPr>
        <p:txBody>
          <a:bodyPr/>
          <a:lstStyle/>
          <a:p>
            <a:r>
              <a:rPr lang="en-US" altLang="en-US"/>
              <a:t>Trump on Afghanistan</a:t>
            </a:r>
          </a:p>
        </p:txBody>
      </p:sp>
      <p:sp>
        <p:nvSpPr>
          <p:cNvPr id="3" name="Content Placeholder 2">
            <a:extLst>
              <a:ext uri="{FF2B5EF4-FFF2-40B4-BE49-F238E27FC236}">
                <a16:creationId xmlns:a16="http://schemas.microsoft.com/office/drawing/2014/main" id="{E677423A-C70C-4C49-949A-5A0043DD2937}"/>
              </a:ext>
            </a:extLst>
          </p:cNvPr>
          <p:cNvSpPr>
            <a:spLocks noGrp="1"/>
          </p:cNvSpPr>
          <p:nvPr>
            <p:ph idx="1"/>
          </p:nvPr>
        </p:nvSpPr>
        <p:spPr>
          <a:xfrm>
            <a:off x="0" y="990600"/>
            <a:ext cx="9144000" cy="5135563"/>
          </a:xfrm>
        </p:spPr>
        <p:txBody>
          <a:bodyPr/>
          <a:lstStyle/>
          <a:p>
            <a:pPr>
              <a:defRPr/>
            </a:pPr>
            <a:r>
              <a:rPr lang="en-US"/>
              <a:t>Use of overwhelming force </a:t>
            </a:r>
            <a:r>
              <a:rPr lang="en-US">
                <a:solidFill>
                  <a:srgbClr val="FF0000"/>
                </a:solidFill>
              </a:rPr>
              <a:t>MOAB</a:t>
            </a:r>
          </a:p>
          <a:p>
            <a:pPr marL="0" indent="0">
              <a:buFont typeface="Arial" panose="020B0604020202020204" pitchFamily="34" charset="0"/>
              <a:buNone/>
              <a:defRPr/>
            </a:pPr>
            <a:endParaRPr lang="en-US">
              <a:solidFill>
                <a:srgbClr val="FF0000"/>
              </a:solidFill>
            </a:endParaRPr>
          </a:p>
          <a:p>
            <a:pPr>
              <a:defRPr/>
            </a:pPr>
            <a:r>
              <a:rPr lang="en-US">
                <a:solidFill>
                  <a:srgbClr val="FF0000"/>
                </a:solidFill>
              </a:rPr>
              <a:t>Increased troops level by 4,000!</a:t>
            </a:r>
          </a:p>
          <a:p>
            <a:pPr>
              <a:defRPr/>
            </a:pPr>
            <a:endParaRPr lang="en-US">
              <a:solidFill>
                <a:srgbClr val="FF0000"/>
              </a:solidFill>
            </a:endParaRPr>
          </a:p>
          <a:p>
            <a:pPr>
              <a:defRPr/>
            </a:pPr>
            <a:r>
              <a:rPr lang="en-US">
                <a:solidFill>
                  <a:srgbClr val="FF0000"/>
                </a:solidFill>
              </a:rPr>
              <a:t>American troops embedded with Afghani troops on front lines</a:t>
            </a:r>
          </a:p>
          <a:p>
            <a:pPr>
              <a:defRPr/>
            </a:pPr>
            <a:endParaRPr lang="en-US">
              <a:solidFill>
                <a:srgbClr val="FF0000"/>
              </a:solidFill>
            </a:endParaRPr>
          </a:p>
          <a:p>
            <a:pPr>
              <a:defRPr/>
            </a:pPr>
            <a:r>
              <a:rPr lang="en-US">
                <a:solidFill>
                  <a:schemeClr val="tx1">
                    <a:lumMod val="85000"/>
                    <a:lumOff val="15000"/>
                  </a:schemeClr>
                </a:solidFill>
              </a:rPr>
              <a:t>Seek “honorable” peace/Exit with moderate Taliban</a:t>
            </a:r>
          </a:p>
          <a:p>
            <a:pPr marL="0" indent="0">
              <a:buFont typeface="Arial" panose="020B0604020202020204" pitchFamily="34" charset="0"/>
              <a:buNone/>
              <a:defRPr/>
            </a:pPr>
            <a:endParaRPr lang="en-US">
              <a:solidFill>
                <a:srgbClr val="FF0000"/>
              </a:solidFill>
            </a:endParaRPr>
          </a:p>
          <a:p>
            <a:pPr>
              <a:defRPr/>
            </a:pPr>
            <a:r>
              <a:rPr lang="en-US">
                <a:solidFill>
                  <a:srgbClr val="00B0F0"/>
                </a:solidFill>
              </a:rPr>
              <a:t>Secure Afghanistan   not   Democratic Afghanistan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30D0DB8-B9DE-4018-87A2-EA25F830DB64}"/>
              </a:ext>
            </a:extLst>
          </p:cNvPr>
          <p:cNvSpPr>
            <a:spLocks noGrp="1"/>
          </p:cNvSpPr>
          <p:nvPr>
            <p:ph type="title"/>
          </p:nvPr>
        </p:nvSpPr>
        <p:spPr>
          <a:xfrm>
            <a:off x="457200" y="-76200"/>
            <a:ext cx="8229600" cy="1493838"/>
          </a:xfrm>
        </p:spPr>
        <p:txBody>
          <a:bodyPr/>
          <a:lstStyle/>
          <a:p>
            <a:r>
              <a:rPr lang="en-US" altLang="en-US">
                <a:solidFill>
                  <a:srgbClr val="00B050"/>
                </a:solidFill>
              </a:rPr>
              <a:t>2019 Peace Deal?</a:t>
            </a:r>
          </a:p>
        </p:txBody>
      </p:sp>
      <p:sp>
        <p:nvSpPr>
          <p:cNvPr id="52227" name="Content Placeholder 2">
            <a:extLst>
              <a:ext uri="{FF2B5EF4-FFF2-40B4-BE49-F238E27FC236}">
                <a16:creationId xmlns:a16="http://schemas.microsoft.com/office/drawing/2014/main" id="{581379CE-B7FD-407A-A569-263EFF44AE45}"/>
              </a:ext>
            </a:extLst>
          </p:cNvPr>
          <p:cNvSpPr>
            <a:spLocks noGrp="1"/>
          </p:cNvSpPr>
          <p:nvPr>
            <p:ph idx="1"/>
          </p:nvPr>
        </p:nvSpPr>
        <p:spPr>
          <a:xfrm>
            <a:off x="152400" y="1600200"/>
            <a:ext cx="8991600" cy="4525963"/>
          </a:xfrm>
        </p:spPr>
        <p:txBody>
          <a:bodyPr/>
          <a:lstStyle/>
          <a:p>
            <a:r>
              <a:rPr lang="en-US" altLang="en-US" b="1">
                <a:solidFill>
                  <a:srgbClr val="FF0000"/>
                </a:solidFill>
              </a:rPr>
              <a:t>9/11 White House signing ceremony cancelled!</a:t>
            </a:r>
          </a:p>
          <a:p>
            <a:r>
              <a:rPr lang="en-US" altLang="en-US" b="1"/>
              <a:t>Why? 1 US service-man killed</a:t>
            </a:r>
          </a:p>
          <a:p>
            <a:endParaRPr lang="en-US" altLang="en-US" b="1"/>
          </a:p>
          <a:p>
            <a:r>
              <a:rPr lang="en-US" altLang="en-US" b="1"/>
              <a:t>Or</a:t>
            </a:r>
          </a:p>
          <a:p>
            <a:r>
              <a:rPr lang="en-US" altLang="en-US" b="1"/>
              <a:t>Optics: Taliban in the White House!!! On 9/11!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8442DD4E-6543-438F-AE7F-30CF6ACDC87A}"/>
              </a:ext>
            </a:extLst>
          </p:cNvPr>
          <p:cNvSpPr>
            <a:spLocks noGrp="1"/>
          </p:cNvSpPr>
          <p:nvPr>
            <p:ph type="title"/>
          </p:nvPr>
        </p:nvSpPr>
        <p:spPr>
          <a:xfrm>
            <a:off x="0" y="228600"/>
            <a:ext cx="8991600" cy="381000"/>
          </a:xfrm>
        </p:spPr>
        <p:txBody>
          <a:bodyPr/>
          <a:lstStyle/>
          <a:p>
            <a:r>
              <a:rPr lang="en-US" altLang="en-US"/>
              <a:t>Peace Deal with the Taliban </a:t>
            </a:r>
            <a:r>
              <a:rPr lang="en-US" altLang="en-US" sz="2000"/>
              <a:t>2/29/2020</a:t>
            </a:r>
          </a:p>
        </p:txBody>
      </p:sp>
      <p:sp>
        <p:nvSpPr>
          <p:cNvPr id="53251" name="Content Placeholder 2">
            <a:extLst>
              <a:ext uri="{FF2B5EF4-FFF2-40B4-BE49-F238E27FC236}">
                <a16:creationId xmlns:a16="http://schemas.microsoft.com/office/drawing/2014/main" id="{E0C3FEBF-9A73-4115-B490-AA41CDAC1887}"/>
              </a:ext>
            </a:extLst>
          </p:cNvPr>
          <p:cNvSpPr>
            <a:spLocks noGrp="1"/>
          </p:cNvSpPr>
          <p:nvPr>
            <p:ph idx="1"/>
          </p:nvPr>
        </p:nvSpPr>
        <p:spPr>
          <a:xfrm>
            <a:off x="0" y="762000"/>
            <a:ext cx="9144000" cy="5364163"/>
          </a:xfrm>
        </p:spPr>
        <p:txBody>
          <a:bodyPr/>
          <a:lstStyle/>
          <a:p>
            <a:r>
              <a:rPr lang="en-US" altLang="en-US" sz="2000"/>
              <a:t>The U.S. and the Taliban have struck a deal that paves the way for eventual peace in Afghanistan. U.S. Special Representative Zalmay Khalilzad and the head of the militant Islamist group, Mullah Abdul Ghani Baradar, signed the potentially historic agreement Saturday in Doha, Qatar, where the two sides spent months hashing out its details</a:t>
            </a:r>
            <a:r>
              <a:rPr lang="en-US" altLang="en-US"/>
              <a:t>: </a:t>
            </a:r>
          </a:p>
          <a:p>
            <a:r>
              <a:rPr lang="en-US" altLang="en-US" b="1"/>
              <a:t>A withdrawal of U.S. troops:</a:t>
            </a:r>
            <a:endParaRPr lang="en-US" altLang="en-US"/>
          </a:p>
          <a:p>
            <a:r>
              <a:rPr lang="en-US" altLang="en-US" sz="2000">
                <a:solidFill>
                  <a:srgbClr val="FF0000"/>
                </a:solidFill>
              </a:rPr>
              <a:t>The U.S. commits to withdrawing all of its military forces and supporting civilian personnel, as well as those of its allies, within 14 months.</a:t>
            </a:r>
          </a:p>
          <a:p>
            <a:r>
              <a:rPr lang="en-US" altLang="en-US" sz="1800"/>
              <a:t>The drawdown process will begin with the U.S. reducing its troop levels to 8,600 in the first 135 days and pulling its forces from five bases.  Rest will leave in the following 9 months.</a:t>
            </a:r>
            <a:endParaRPr lang="en-US" altLang="en-US" sz="1800">
              <a:solidFill>
                <a:srgbClr val="FF0000"/>
              </a:solidFill>
            </a:endParaRPr>
          </a:p>
          <a:p>
            <a:r>
              <a:rPr lang="en-US" altLang="en-US" sz="2000">
                <a:solidFill>
                  <a:srgbClr val="00B050"/>
                </a:solidFill>
              </a:rPr>
              <a:t>The Afghan government also will release up to 5,000 Taliban prisoners as a gesture of goodwill, in exchange for 1,000 Afghan security forces held by the Taliban</a:t>
            </a:r>
          </a:p>
          <a:p>
            <a:r>
              <a:rPr lang="en-US" altLang="en-US" sz="2000" b="1">
                <a:solidFill>
                  <a:srgbClr val="FF0000"/>
                </a:solidFill>
              </a:rPr>
              <a:t>(Afghani government refused to release prisoners on 3/14/2020…..wanted some conditions met!!)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C692B028-22A3-4855-8CB9-D9C2065E640C}"/>
              </a:ext>
            </a:extLst>
          </p:cNvPr>
          <p:cNvSpPr>
            <a:spLocks noGrp="1"/>
          </p:cNvSpPr>
          <p:nvPr>
            <p:ph type="title"/>
          </p:nvPr>
        </p:nvSpPr>
        <p:spPr/>
        <p:txBody>
          <a:bodyPr/>
          <a:lstStyle/>
          <a:p>
            <a:endParaRPr lang="en-US" altLang="en-US"/>
          </a:p>
        </p:txBody>
      </p:sp>
      <p:sp>
        <p:nvSpPr>
          <p:cNvPr id="54275" name="Content Placeholder 2">
            <a:extLst>
              <a:ext uri="{FF2B5EF4-FFF2-40B4-BE49-F238E27FC236}">
                <a16:creationId xmlns:a16="http://schemas.microsoft.com/office/drawing/2014/main" id="{792DDA5E-8C66-4CD8-93D7-55E8C09C55BA}"/>
              </a:ext>
            </a:extLst>
          </p:cNvPr>
          <p:cNvSpPr>
            <a:spLocks noGrp="1"/>
          </p:cNvSpPr>
          <p:nvPr>
            <p:ph idx="1"/>
          </p:nvPr>
        </p:nvSpPr>
        <p:spPr>
          <a:xfrm>
            <a:off x="0" y="76200"/>
            <a:ext cx="9144000" cy="6049963"/>
          </a:xfrm>
        </p:spPr>
        <p:txBody>
          <a:bodyPr/>
          <a:lstStyle/>
          <a:p>
            <a:r>
              <a:rPr lang="en-US" altLang="en-US" sz="2400" b="1">
                <a:solidFill>
                  <a:srgbClr val="00B050"/>
                </a:solidFill>
              </a:rPr>
              <a:t>A commitment by the Taliban to end support for U.S.-deemed "terrorist organizations“</a:t>
            </a:r>
          </a:p>
          <a:p>
            <a:r>
              <a:rPr lang="en-US" altLang="en-US" sz="2000"/>
              <a:t>U.S. officials insist the troop withdrawal timeline will depend primarily on one condition: the degree to which the Taliban fulfills its commitment in the peace deal not to allow Afghanistan to be used as a base of operations by insurgencies such as al-Qaida and the Islamic State.</a:t>
            </a:r>
          </a:p>
          <a:p>
            <a:r>
              <a:rPr lang="en-US" altLang="en-US" sz="1600" b="1">
                <a:solidFill>
                  <a:srgbClr val="FF0000"/>
                </a:solidFill>
              </a:rPr>
              <a:t>This is a complex issue because the Haqqani network is often seen as a strong affiliate of al-Qaida and it's also part of the Taliban leadership</a:t>
            </a:r>
          </a:p>
          <a:p>
            <a:endParaRPr lang="en-US" altLang="en-US" sz="1600" b="1">
              <a:solidFill>
                <a:srgbClr val="FF0000"/>
              </a:solidFill>
            </a:endParaRPr>
          </a:p>
          <a:p>
            <a:r>
              <a:rPr lang="en-US" altLang="en-US" sz="2400" b="1"/>
              <a:t>Maintaining a communications channel</a:t>
            </a:r>
          </a:p>
          <a:p>
            <a:r>
              <a:rPr lang="en-US" altLang="en-US" sz="1800"/>
              <a:t>The U.S. and the Taliban are expected to continue the lines of communications they have already established during the talks in Doha, both to support implementation of the agreement and to de-conflict their respective military operations against ISIS in eastern Afghanistan.</a:t>
            </a:r>
          </a:p>
          <a:p>
            <a:endParaRPr lang="en-US" altLang="en-US" sz="1800" b="1"/>
          </a:p>
          <a:p>
            <a:endParaRPr lang="en-US" altLang="en-US" sz="1800"/>
          </a:p>
          <a:p>
            <a:endParaRPr lang="en-US" altLang="en-US" sz="1800" b="1">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7540372-9091-4CAE-B3D2-6B82D61D4AE9}"/>
              </a:ext>
            </a:extLst>
          </p:cNvPr>
          <p:cNvSpPr>
            <a:spLocks noGrp="1"/>
          </p:cNvSpPr>
          <p:nvPr>
            <p:ph type="title"/>
          </p:nvPr>
        </p:nvSpPr>
        <p:spPr>
          <a:xfrm>
            <a:off x="609600" y="228600"/>
            <a:ext cx="8229600" cy="1143000"/>
          </a:xfrm>
        </p:spPr>
        <p:txBody>
          <a:bodyPr/>
          <a:lstStyle/>
          <a:p>
            <a:pPr eaLnBrk="1" hangingPunct="1"/>
            <a:r>
              <a:rPr lang="en-US" altLang="en-US" b="1">
                <a:solidFill>
                  <a:srgbClr val="10FC3D"/>
                </a:solidFill>
              </a:rPr>
              <a:t>Afghanistan</a:t>
            </a:r>
          </a:p>
        </p:txBody>
      </p:sp>
      <p:sp>
        <p:nvSpPr>
          <p:cNvPr id="2051" name="Rectangle 3">
            <a:extLst>
              <a:ext uri="{FF2B5EF4-FFF2-40B4-BE49-F238E27FC236}">
                <a16:creationId xmlns:a16="http://schemas.microsoft.com/office/drawing/2014/main" id="{529D1AB2-3DA3-4418-A06D-39DF7D21F5D6}"/>
              </a:ext>
            </a:extLst>
          </p:cNvPr>
          <p:cNvSpPr>
            <a:spLocks noGrp="1"/>
          </p:cNvSpPr>
          <p:nvPr>
            <p:ph type="body" idx="1"/>
          </p:nvPr>
        </p:nvSpPr>
        <p:spPr>
          <a:xfrm>
            <a:off x="0" y="1600200"/>
            <a:ext cx="9144000" cy="4525963"/>
          </a:xfrm>
        </p:spPr>
        <p:txBody>
          <a:bodyPr/>
          <a:lstStyle/>
          <a:p>
            <a:pPr eaLnBrk="1" hangingPunct="1"/>
            <a:r>
              <a:rPr lang="en-US" altLang="en-US" sz="2800" b="1"/>
              <a:t>Economy and infrastructure are in ruins, and many of its people are refugees.</a:t>
            </a:r>
            <a:r>
              <a:rPr lang="en-US" altLang="en-US" sz="2800"/>
              <a:t> la</a:t>
            </a:r>
            <a:r>
              <a:rPr lang="en-US" altLang="en-US" sz="2800" b="1"/>
              <a:t>ndlocked and mountainous, Afghanistan has suffered from such chronic instability and conflict during its modern history that its</a:t>
            </a:r>
            <a:endParaRPr lang="en-US" altLang="en-US" sz="2800"/>
          </a:p>
          <a:p>
            <a:pPr eaLnBrk="1" hangingPunct="1">
              <a:buFont typeface="Arial" panose="020B0604020202020204" pitchFamily="34" charset="0"/>
              <a:buNone/>
            </a:pPr>
            <a:r>
              <a:rPr lang="en-US" altLang="en-US" sz="2800" b="1">
                <a:solidFill>
                  <a:srgbClr val="FF0000"/>
                </a:solidFill>
              </a:rPr>
              <a:t>     “One of the world’s poorest countries”</a:t>
            </a:r>
          </a:p>
          <a:p>
            <a:pPr eaLnBrk="1" hangingPunct="1"/>
            <a:r>
              <a:rPr lang="en-US" altLang="en-US" sz="2800"/>
              <a:t>Its </a:t>
            </a:r>
            <a:r>
              <a:rPr lang="en-US" altLang="en-US" sz="2800">
                <a:solidFill>
                  <a:srgbClr val="002060"/>
                </a:solidFill>
              </a:rPr>
              <a:t>strategic position </a:t>
            </a:r>
            <a:r>
              <a:rPr lang="en-US" altLang="en-US" sz="2800"/>
              <a:t>sandwiched between the Middle East, Central Asia and the Indian subcontinent along the ancient "Silk Route" means that Afghanistan has long been fought over .</a:t>
            </a:r>
            <a:endParaRPr lang="en-US" altLang="en-US" sz="3600" b="1">
              <a:solidFill>
                <a:srgbClr val="FF0000"/>
              </a:solidFill>
            </a:endParaRPr>
          </a:p>
          <a:p>
            <a:pPr eaLnBrk="1" hangingPunct="1"/>
            <a:r>
              <a:rPr lang="en-US" altLang="en-US" sz="3600" b="1">
                <a:solidFill>
                  <a:srgbClr val="FF0000"/>
                </a:solidFill>
              </a:rPr>
              <a:t>despite its rugged and forbidding terrain</a:t>
            </a:r>
            <a:r>
              <a:rPr lang="en-US" altLang="en-US" sz="2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anim calcmode="lin" valueType="num">
                                      <p:cBhvr additive="base">
                                        <p:cTn id="13"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xEl>
                                              <p:pRg st="2" end="2"/>
                                            </p:txEl>
                                          </p:spTgt>
                                        </p:tgtEl>
                                        <p:attrNameLst>
                                          <p:attrName>style.visibility</p:attrName>
                                        </p:attrNameLst>
                                      </p:cBhvr>
                                      <p:to>
                                        <p:strVal val="visible"/>
                                      </p:to>
                                    </p:set>
                                    <p:anim calcmode="lin" valueType="num">
                                      <p:cBhvr additive="base">
                                        <p:cTn id="19"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51">
                                            <p:txEl>
                                              <p:pRg st="3" end="3"/>
                                            </p:txEl>
                                          </p:spTgt>
                                        </p:tgtEl>
                                        <p:attrNameLst>
                                          <p:attrName>style.visibility</p:attrName>
                                        </p:attrNameLst>
                                      </p:cBhvr>
                                      <p:to>
                                        <p:strVal val="visible"/>
                                      </p:to>
                                    </p:set>
                                    <p:anim calcmode="lin" valueType="num">
                                      <p:cBhvr additive="base">
                                        <p:cTn id="25"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007055ED-3E04-4C47-B137-D711C2080465}"/>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id="{C4278B55-A675-4A9E-86ED-763BBA67B2DC}"/>
              </a:ext>
            </a:extLst>
          </p:cNvPr>
          <p:cNvSpPr>
            <a:spLocks noGrp="1"/>
          </p:cNvSpPr>
          <p:nvPr>
            <p:ph idx="1"/>
          </p:nvPr>
        </p:nvSpPr>
        <p:spPr>
          <a:xfrm>
            <a:off x="0" y="0"/>
            <a:ext cx="9067800" cy="6126163"/>
          </a:xfrm>
        </p:spPr>
        <p:txBody>
          <a:bodyPr/>
          <a:lstStyle/>
          <a:p>
            <a:pPr>
              <a:defRPr/>
            </a:pPr>
            <a:r>
              <a:rPr lang="en-US" b="1">
                <a:solidFill>
                  <a:srgbClr val="00B050"/>
                </a:solidFill>
              </a:rPr>
              <a:t>Intra-party talks among Afghans:</a:t>
            </a:r>
          </a:p>
          <a:p>
            <a:pPr>
              <a:defRPr/>
            </a:pPr>
            <a:r>
              <a:rPr lang="en-US" b="1">
                <a:solidFill>
                  <a:srgbClr val="00B050"/>
                </a:solidFill>
              </a:rPr>
              <a:t>-A long-term cease-fire</a:t>
            </a:r>
          </a:p>
          <a:p>
            <a:pPr>
              <a:defRPr/>
            </a:pPr>
            <a:r>
              <a:rPr lang="en-US" sz="2000" b="1"/>
              <a:t>These negotiations are expected to start next month. One of the first tasks in these intra-Afghan talks will be to achieve a lasting ceasefire in Afghanistan.</a:t>
            </a:r>
            <a:endParaRPr lang="en-US" sz="2000" b="1">
              <a:solidFill>
                <a:srgbClr val="00B050"/>
              </a:solidFill>
            </a:endParaRPr>
          </a:p>
          <a:p>
            <a:pPr>
              <a:defRPr/>
            </a:pPr>
            <a:r>
              <a:rPr lang="en-US" b="1">
                <a:solidFill>
                  <a:srgbClr val="00B050"/>
                </a:solidFill>
              </a:rPr>
              <a:t>b. Power sharing:</a:t>
            </a:r>
            <a:endParaRPr lang="en-US" b="1"/>
          </a:p>
          <a:p>
            <a:pPr>
              <a:defRPr/>
            </a:pPr>
            <a:r>
              <a:rPr lang="en-US" sz="2000" b="1"/>
              <a:t>The Afghan government will also begin negotiations with the Taliban to map out a political settlement which would establish the role the Taliban would play in a future Afghanistan.</a:t>
            </a:r>
          </a:p>
          <a:p>
            <a:pPr>
              <a:defRPr/>
            </a:pPr>
            <a:r>
              <a:rPr lang="en-US" b="1">
                <a:solidFill>
                  <a:srgbClr val="7030A0"/>
                </a:solidFill>
              </a:rPr>
              <a:t>c. Women's rights </a:t>
            </a:r>
          </a:p>
          <a:p>
            <a:pPr>
              <a:defRPr/>
            </a:pPr>
            <a:r>
              <a:rPr lang="en-US" sz="2000"/>
              <a:t>"I am confident that, liberated from foreign domination and interference, we together will find a way to build an Islamic system in which all Afghans have equal rights," </a:t>
            </a:r>
            <a:r>
              <a:rPr lang="en-US" sz="2000" err="1"/>
              <a:t>Haqqani</a:t>
            </a:r>
            <a:r>
              <a:rPr lang="en-US" sz="2000"/>
              <a:t> wrote, "where the rights of women that are granted by Islam — from the right to education to the right to work — are protected, and where merit is the basis for equal opportunity."</a:t>
            </a:r>
            <a:endParaRPr lang="en-US" sz="2000" b="1">
              <a:solidFill>
                <a:srgbClr val="7030A0"/>
              </a:solidFill>
            </a:endParaRPr>
          </a:p>
          <a:p>
            <a:pPr>
              <a:defRPr/>
            </a:pPr>
            <a:r>
              <a:rPr lang="en-US" sz="2400" b="1">
                <a:hlinkClick r:id="rId2"/>
              </a:rPr>
              <a:t>Asia &amp; Pacific</a:t>
            </a:r>
            <a:r>
              <a:rPr lang="en-US" sz="2400" b="1"/>
              <a:t>:</a:t>
            </a:r>
            <a:r>
              <a:rPr lang="en-US" sz="2400"/>
              <a:t>  </a:t>
            </a:r>
            <a:r>
              <a:rPr lang="en-US" sz="2400" b="1">
                <a:solidFill>
                  <a:srgbClr val="FF0000"/>
                </a:solidFill>
              </a:rPr>
              <a:t>‘Thrown under the bus’: Some Afghans view U.S.-Taliban peace deal with mix of disbelief and anger’ </a:t>
            </a:r>
            <a:r>
              <a:rPr lang="en-US" sz="2400" b="1">
                <a:solidFill>
                  <a:schemeClr val="bg2">
                    <a:lumMod val="10000"/>
                  </a:schemeClr>
                </a:solidFill>
              </a:rPr>
              <a:t>WP  3/8/2020</a:t>
            </a:r>
          </a:p>
          <a:p>
            <a:pPr>
              <a:defRPr/>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A290E4BC-5AC6-4065-A354-D9ADB034CE78}"/>
              </a:ext>
            </a:extLst>
          </p:cNvPr>
          <p:cNvSpPr>
            <a:spLocks noGrp="1"/>
          </p:cNvSpPr>
          <p:nvPr>
            <p:ph type="title"/>
          </p:nvPr>
        </p:nvSpPr>
        <p:spPr/>
        <p:txBody>
          <a:bodyPr/>
          <a:lstStyle/>
          <a:p>
            <a:endParaRPr lang="en-US" altLang="en-US"/>
          </a:p>
        </p:txBody>
      </p:sp>
      <p:sp>
        <p:nvSpPr>
          <p:cNvPr id="56323" name="Content Placeholder 2">
            <a:extLst>
              <a:ext uri="{FF2B5EF4-FFF2-40B4-BE49-F238E27FC236}">
                <a16:creationId xmlns:a16="http://schemas.microsoft.com/office/drawing/2014/main" id="{D3B5571D-5151-4AB7-917E-EA777D7555CD}"/>
              </a:ext>
            </a:extLst>
          </p:cNvPr>
          <p:cNvSpPr>
            <a:spLocks noGrp="1"/>
          </p:cNvSpPr>
          <p:nvPr>
            <p:ph idx="1"/>
          </p:nvPr>
        </p:nvSpPr>
        <p:spPr>
          <a:xfrm>
            <a:off x="457200" y="2871788"/>
            <a:ext cx="7591425" cy="3254375"/>
          </a:xfrm>
        </p:spPr>
        <p:txBody>
          <a:bodyPr/>
          <a:lstStyle/>
          <a:p>
            <a:endParaRPr lang="en-US" altLang="en-US"/>
          </a:p>
        </p:txBody>
      </p:sp>
      <p:sp>
        <p:nvSpPr>
          <p:cNvPr id="56324" name="Rectangle 1">
            <a:extLst>
              <a:ext uri="{FF2B5EF4-FFF2-40B4-BE49-F238E27FC236}">
                <a16:creationId xmlns:a16="http://schemas.microsoft.com/office/drawing/2014/main" id="{3D99C37D-8A39-479D-844F-37FC0B368F76}"/>
              </a:ext>
            </a:extLst>
          </p:cNvPr>
          <p:cNvSpPr>
            <a:spLocks noChangeArrowheads="1"/>
          </p:cNvSpPr>
          <p:nvPr/>
        </p:nvSpPr>
        <p:spPr bwMode="auto">
          <a:xfrm>
            <a:off x="0" y="1177925"/>
            <a:ext cx="8991600" cy="55403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solidFill>
                  <a:srgbClr val="1E1E1E"/>
                </a:solidFill>
                <a:latin typeface="Helmet"/>
              </a:rPr>
              <a:t>Afghanistan: Rival 'presidents' hold two inaugurations</a:t>
            </a:r>
          </a:p>
          <a:p>
            <a:pPr>
              <a:spcBef>
                <a:spcPct val="0"/>
              </a:spcBef>
              <a:buFontTx/>
              <a:buChar char="•"/>
            </a:pPr>
            <a:r>
              <a:rPr lang="en-US" altLang="en-US" sz="1000">
                <a:solidFill>
                  <a:srgbClr val="5A5A5A"/>
                </a:solidFill>
                <a:latin typeface="inherit"/>
              </a:rPr>
              <a:t>9 </a:t>
            </a: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Char char="•"/>
            </a:pPr>
            <a:endParaRPr lang="en-US" altLang="en-US" sz="1000">
              <a:solidFill>
                <a:srgbClr val="5A5A5A"/>
              </a:solidFill>
              <a:latin typeface="inherit"/>
            </a:endParaRPr>
          </a:p>
          <a:p>
            <a:pPr>
              <a:spcBef>
                <a:spcPct val="0"/>
              </a:spcBef>
              <a:buFontTx/>
              <a:buNone/>
            </a:pPr>
            <a:r>
              <a:rPr lang="en-US" altLang="en-US" sz="1600">
                <a:solidFill>
                  <a:srgbClr val="404040"/>
                </a:solidFill>
                <a:latin typeface="inherit"/>
              </a:rPr>
              <a:t>Image copyright</a:t>
            </a:r>
            <a:r>
              <a:rPr lang="en-US" altLang="en-US" sz="1600">
                <a:solidFill>
                  <a:srgbClr val="ECECEC"/>
                </a:solidFill>
                <a:latin typeface="inherit"/>
              </a:rPr>
              <a:t>REUTERS</a:t>
            </a:r>
            <a:r>
              <a:rPr lang="en-US" altLang="en-US" sz="1600">
                <a:solidFill>
                  <a:srgbClr val="404040"/>
                </a:solidFill>
                <a:latin typeface="inherit"/>
              </a:rPr>
              <a:t>Image caption</a:t>
            </a:r>
            <a:r>
              <a:rPr lang="en-US" altLang="en-US" sz="1600">
                <a:solidFill>
                  <a:srgbClr val="ECECEC"/>
                </a:solidFill>
                <a:latin typeface="inherit"/>
              </a:rPr>
              <a:t>Ashraf Ghani was sworn in as </a:t>
            </a:r>
            <a:r>
              <a:rPr lang="en-US" altLang="en-US" sz="1600">
                <a:solidFill>
                  <a:srgbClr val="FF0000"/>
                </a:solidFill>
                <a:latin typeface="inherit"/>
              </a:rPr>
              <a:t>president as his rival attended his own ceremony nearby</a:t>
            </a:r>
            <a:endParaRPr lang="en-US" altLang="en-US" sz="1600">
              <a:solidFill>
                <a:srgbClr val="FF0000"/>
              </a:solidFill>
              <a:latin typeface="Helmet"/>
            </a:endParaRPr>
          </a:p>
          <a:p>
            <a:pPr>
              <a:spcBef>
                <a:spcPct val="0"/>
              </a:spcBef>
              <a:buFontTx/>
              <a:buNone/>
            </a:pPr>
            <a:r>
              <a:rPr lang="en-US" altLang="en-US" sz="1400" b="1">
                <a:solidFill>
                  <a:srgbClr val="FF0000"/>
                </a:solidFill>
                <a:latin typeface="inherit"/>
              </a:rPr>
              <a:t>Two Afghan politicians </a:t>
            </a:r>
            <a:r>
              <a:rPr lang="en-US" altLang="en-US" sz="1400" b="1">
                <a:solidFill>
                  <a:srgbClr val="404040"/>
                </a:solidFill>
                <a:latin typeface="inherit"/>
              </a:rPr>
              <a:t>- who both claim they won the presidential election - have declared themselves president at rival inauguration ceremonies.</a:t>
            </a:r>
            <a:endParaRPr lang="en-US" altLang="en-US" sz="1400">
              <a:solidFill>
                <a:srgbClr val="404040"/>
              </a:solidFill>
              <a:latin typeface="Helmet"/>
            </a:endParaRPr>
          </a:p>
          <a:p>
            <a:pPr>
              <a:spcBef>
                <a:spcPct val="0"/>
              </a:spcBef>
              <a:buFontTx/>
              <a:buNone/>
            </a:pPr>
            <a:r>
              <a:rPr lang="en-US" altLang="en-US" sz="1400">
                <a:solidFill>
                  <a:srgbClr val="404040"/>
                </a:solidFill>
                <a:latin typeface="inherit"/>
              </a:rPr>
              <a:t>The electoral commission says</a:t>
            </a:r>
            <a:r>
              <a:rPr lang="en-US" altLang="en-US" sz="1400">
                <a:solidFill>
                  <a:srgbClr val="404040"/>
                </a:solidFill>
                <a:latin typeface="Arial" panose="020B0604020202020204" pitchFamily="34" charset="0"/>
              </a:rPr>
              <a:t> </a:t>
            </a:r>
            <a:r>
              <a:rPr lang="en-US" altLang="en-US" sz="1400" b="1">
                <a:solidFill>
                  <a:srgbClr val="222222"/>
                </a:solidFill>
                <a:latin typeface="inherit"/>
                <a:hlinkClick r:id="rId2"/>
              </a:rPr>
              <a:t>incumbent Ashraf Ghani narrowly won September's vote,</a:t>
            </a:r>
            <a:r>
              <a:rPr lang="en-US" altLang="en-US" sz="1400">
                <a:solidFill>
                  <a:srgbClr val="404040"/>
                </a:solidFill>
                <a:latin typeface="Arial" panose="020B0604020202020204" pitchFamily="34" charset="0"/>
              </a:rPr>
              <a:t> </a:t>
            </a:r>
            <a:r>
              <a:rPr lang="en-US" altLang="en-US" sz="1400">
                <a:solidFill>
                  <a:srgbClr val="404040"/>
                </a:solidFill>
                <a:latin typeface="inherit"/>
              </a:rPr>
              <a:t>but Abdullah Abdullah alleges the result is fraudulent.</a:t>
            </a:r>
            <a:endParaRPr lang="en-US" altLang="en-US" sz="1400">
              <a:solidFill>
                <a:srgbClr val="404040"/>
              </a:solidFill>
              <a:latin typeface="Helmet"/>
            </a:endParaRPr>
          </a:p>
          <a:p>
            <a:pPr>
              <a:spcBef>
                <a:spcPct val="0"/>
              </a:spcBef>
              <a:buFontTx/>
              <a:buNone/>
            </a:pPr>
            <a:r>
              <a:rPr lang="en-US" altLang="en-US" sz="1400">
                <a:solidFill>
                  <a:srgbClr val="404040"/>
                </a:solidFill>
                <a:latin typeface="inherit"/>
              </a:rPr>
              <a:t>The old rivals both held positions in the previous government.</a:t>
            </a:r>
            <a:endParaRPr lang="en-US" altLang="en-US" sz="1400">
              <a:solidFill>
                <a:srgbClr val="404040"/>
              </a:solidFill>
              <a:latin typeface="Helmet"/>
            </a:endParaRPr>
          </a:p>
          <a:p>
            <a:pPr>
              <a:spcBef>
                <a:spcPct val="0"/>
              </a:spcBef>
              <a:buFontTx/>
              <a:buNone/>
            </a:pPr>
            <a:r>
              <a:rPr lang="en-US" altLang="en-US" sz="1400">
                <a:solidFill>
                  <a:srgbClr val="404040"/>
                </a:solidFill>
                <a:latin typeface="inherit"/>
              </a:rPr>
              <a:t>It comes as Afghanistan prepares to enter peace talks with the Taliban, hoping to end years of violence</a:t>
            </a:r>
            <a:r>
              <a:rPr lang="en-US" altLang="en-US" sz="1400" b="1">
                <a:solidFill>
                  <a:srgbClr val="FF0000"/>
                </a:solidFill>
                <a:latin typeface="inherit"/>
              </a:rPr>
              <a:t>.</a:t>
            </a:r>
            <a:r>
              <a:rPr lang="en-US" altLang="en-US" sz="1400" b="1">
                <a:solidFill>
                  <a:srgbClr val="FF0000"/>
                </a:solidFill>
                <a:latin typeface="Helmet"/>
              </a:rPr>
              <a:t>  </a:t>
            </a:r>
          </a:p>
          <a:p>
            <a:pPr>
              <a:spcBef>
                <a:spcPct val="0"/>
              </a:spcBef>
              <a:buFontTx/>
              <a:buNone/>
            </a:pPr>
            <a:r>
              <a:rPr lang="en-US" altLang="en-US" sz="1800" b="1">
                <a:solidFill>
                  <a:srgbClr val="FF0000"/>
                </a:solidFill>
                <a:latin typeface="Helmet"/>
              </a:rPr>
              <a:t>E</a:t>
            </a:r>
            <a:r>
              <a:rPr lang="en-US" altLang="en-US" sz="1800" b="1">
                <a:solidFill>
                  <a:srgbClr val="FF0000"/>
                </a:solidFill>
                <a:latin typeface="inherit"/>
              </a:rPr>
              <a:t>xperts warned the current political rivalry would "gravely affect the government's position in the upcoming intra-Afghan talks", which are due to begin on Tuesday.</a:t>
            </a:r>
          </a:p>
        </p:txBody>
      </p:sp>
      <p:pic>
        <p:nvPicPr>
          <p:cNvPr id="56325" name="Picture 2" descr="Afghanistan&quot;s President Ashraf Ghani speaks during his inauguration as president, in Kabul, Afghanistan">
            <a:extLst>
              <a:ext uri="{FF2B5EF4-FFF2-40B4-BE49-F238E27FC236}">
                <a16:creationId xmlns:a16="http://schemas.microsoft.com/office/drawing/2014/main" id="{CA3A21A7-AEFE-401F-BC48-733AE138C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6553200" cy="430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285D29D-DE99-48B2-9D3B-F57EBA009736}"/>
              </a:ext>
            </a:extLst>
          </p:cNvPr>
          <p:cNvSpPr>
            <a:spLocks noGrp="1"/>
          </p:cNvSpPr>
          <p:nvPr>
            <p:ph type="title"/>
          </p:nvPr>
        </p:nvSpPr>
        <p:spPr>
          <a:xfrm>
            <a:off x="990600" y="0"/>
            <a:ext cx="7924800" cy="1066800"/>
          </a:xfrm>
        </p:spPr>
        <p:txBody>
          <a:bodyPr/>
          <a:lstStyle/>
          <a:p>
            <a:r>
              <a:rPr lang="en-US" altLang="en-US">
                <a:solidFill>
                  <a:srgbClr val="FF0000"/>
                </a:solidFill>
              </a:rPr>
              <a:t>Shocking Facts:</a:t>
            </a:r>
          </a:p>
        </p:txBody>
      </p:sp>
      <p:sp>
        <p:nvSpPr>
          <p:cNvPr id="57347" name="Content Placeholder 2">
            <a:extLst>
              <a:ext uri="{FF2B5EF4-FFF2-40B4-BE49-F238E27FC236}">
                <a16:creationId xmlns:a16="http://schemas.microsoft.com/office/drawing/2014/main" id="{6CB6BA71-4ADB-4D39-8011-51729F9CB1C3}"/>
              </a:ext>
            </a:extLst>
          </p:cNvPr>
          <p:cNvSpPr>
            <a:spLocks noGrp="1"/>
          </p:cNvSpPr>
          <p:nvPr>
            <p:ph idx="1"/>
          </p:nvPr>
        </p:nvSpPr>
        <p:spPr>
          <a:xfrm>
            <a:off x="0" y="1066800"/>
            <a:ext cx="9144000" cy="5029200"/>
          </a:xfrm>
        </p:spPr>
        <p:txBody>
          <a:bodyPr/>
          <a:lstStyle/>
          <a:p>
            <a:r>
              <a:rPr lang="en-US" altLang="en-US"/>
              <a:t>Every 30 minutes, an Afghan woman dies during childbirth </a:t>
            </a:r>
          </a:p>
          <a:p>
            <a:r>
              <a:rPr lang="en-US" altLang="en-US"/>
              <a:t>79+ percent of Afghan women are illiterate </a:t>
            </a:r>
          </a:p>
          <a:p>
            <a:r>
              <a:rPr lang="en-US" altLang="en-US"/>
              <a:t>Only 30 percent of girls have access to education in Afghanistan </a:t>
            </a:r>
          </a:p>
          <a:p>
            <a:r>
              <a:rPr lang="en-US" altLang="en-US"/>
              <a:t>1 in every 3 Afghan women experience physical, psychological or sexual violence </a:t>
            </a:r>
          </a:p>
          <a:p>
            <a:r>
              <a:rPr lang="en-US" altLang="en-US"/>
              <a:t>44 years is the average life expectancy for women in Afghanistan </a:t>
            </a:r>
          </a:p>
          <a:p>
            <a:r>
              <a:rPr lang="en-US" altLang="en-US"/>
              <a:t>70 to 80 percent of women face forced marriages in Afghanistan </a:t>
            </a:r>
          </a:p>
          <a:p>
            <a:r>
              <a:rPr lang="en-US" altLang="en-US"/>
              <a:t>“</a:t>
            </a:r>
            <a:r>
              <a:rPr lang="en-US" altLang="en-US">
                <a:solidFill>
                  <a:srgbClr val="7030A0"/>
                </a:solidFill>
              </a:rPr>
              <a:t>Saving Face” wins the Oscar in 2012</a:t>
            </a:r>
          </a:p>
          <a:p>
            <a:r>
              <a:rPr lang="en-US" altLang="en-US" sz="1400"/>
              <a:t>Source: </a:t>
            </a:r>
            <a:r>
              <a:rPr lang="en-US" altLang="en-US" sz="1400">
                <a:hlinkClick r:id="rId2" action="ppaction://hlinkfile"/>
              </a:rPr>
              <a:t>IRIN</a:t>
            </a:r>
            <a:endParaRPr lang="en-US" altLang="en-US" sz="1400"/>
          </a:p>
          <a:p>
            <a:endParaRPr lang="en-US" altLang="en-US"/>
          </a:p>
        </p:txBody>
      </p:sp>
      <p:sp>
        <p:nvSpPr>
          <p:cNvPr id="4" name="Date Placeholder 3">
            <a:extLst>
              <a:ext uri="{FF2B5EF4-FFF2-40B4-BE49-F238E27FC236}">
                <a16:creationId xmlns:a16="http://schemas.microsoft.com/office/drawing/2014/main" id="{1A4DC543-BD0D-4C9A-99C6-28C655F61408}"/>
              </a:ext>
            </a:extLst>
          </p:cNvPr>
          <p:cNvSpPr>
            <a:spLocks noGrp="1"/>
          </p:cNvSpPr>
          <p:nvPr>
            <p:ph type="dt" sz="quarter" idx="10"/>
          </p:nvPr>
        </p:nvSpPr>
        <p:spPr/>
        <p:txBody>
          <a:bodyPr/>
          <a:lstStyle/>
          <a:p>
            <a:pPr>
              <a:defRPr/>
            </a:pPr>
            <a:fld id="{83C5B176-863C-460C-B4C1-433294FB8279}" type="datetime1">
              <a:rPr lang="en-US" smtClean="0"/>
              <a:pPr>
                <a:defRPr/>
              </a:pPr>
              <a:t>3/19/2020</a:t>
            </a:fld>
            <a:endParaRPr lang="en-US"/>
          </a:p>
        </p:txBody>
      </p:sp>
      <p:sp>
        <p:nvSpPr>
          <p:cNvPr id="57349" name="Slide Number Placeholder 4">
            <a:extLst>
              <a:ext uri="{FF2B5EF4-FFF2-40B4-BE49-F238E27FC236}">
                <a16:creationId xmlns:a16="http://schemas.microsoft.com/office/drawing/2014/main" id="{3C9B4957-E742-46E7-BA11-E3088D58CA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90C5DF-16C9-4603-BD36-CA5716381F6F}" type="slidenum">
              <a:rPr lang="en-US" altLang="en-US" sz="1400">
                <a:latin typeface="Arial" panose="020B0604020202020204" pitchFamily="34" charset="0"/>
              </a:rPr>
              <a:pPr>
                <a:spcBef>
                  <a:spcPct val="0"/>
                </a:spcBef>
                <a:buFontTx/>
                <a:buNone/>
              </a:pPr>
              <a:t>52</a:t>
            </a:fld>
            <a:endParaRPr lang="en-US" altLang="en-US" sz="1400">
              <a:latin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E9DA82B-0D45-43BA-8261-C61ABBF5BBF6}"/>
              </a:ext>
            </a:extLst>
          </p:cNvPr>
          <p:cNvSpPr>
            <a:spLocks noGrp="1"/>
          </p:cNvSpPr>
          <p:nvPr>
            <p:ph type="title"/>
          </p:nvPr>
        </p:nvSpPr>
        <p:spPr>
          <a:xfrm>
            <a:off x="609600" y="304800"/>
            <a:ext cx="8153400" cy="304800"/>
          </a:xfrm>
        </p:spPr>
        <p:txBody>
          <a:bodyPr/>
          <a:lstStyle/>
          <a:p>
            <a:pPr eaLnBrk="1" hangingPunct="1"/>
            <a:r>
              <a:rPr lang="en-US" altLang="en-US"/>
              <a:t>              Western Asia</a:t>
            </a:r>
          </a:p>
        </p:txBody>
      </p:sp>
      <p:pic>
        <p:nvPicPr>
          <p:cNvPr id="58371" name="Picture 12">
            <a:extLst>
              <a:ext uri="{FF2B5EF4-FFF2-40B4-BE49-F238E27FC236}">
                <a16:creationId xmlns:a16="http://schemas.microsoft.com/office/drawing/2014/main" id="{37178E98-099F-47A7-87AB-B86ECC44D3E2}"/>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53906" t="17342" r="19682" b="52161"/>
          <a:stretch>
            <a:fillRect/>
          </a:stretch>
        </p:blipFill>
        <p:spPr>
          <a:xfrm>
            <a:off x="228600" y="704850"/>
            <a:ext cx="7772400" cy="5784528"/>
          </a:xfrm>
        </p:spPr>
      </p:pic>
      <p:sp>
        <p:nvSpPr>
          <p:cNvPr id="2" name="TextBox 1">
            <a:extLst>
              <a:ext uri="{FF2B5EF4-FFF2-40B4-BE49-F238E27FC236}">
                <a16:creationId xmlns:a16="http://schemas.microsoft.com/office/drawing/2014/main" id="{7F1D3854-8B25-4885-B89C-80AC648E14B9}"/>
              </a:ext>
            </a:extLst>
          </p:cNvPr>
          <p:cNvSpPr txBox="1"/>
          <p:nvPr/>
        </p:nvSpPr>
        <p:spPr>
          <a:xfrm>
            <a:off x="241300" y="6553200"/>
            <a:ext cx="8001000" cy="246221"/>
          </a:xfrm>
          <a:prstGeom prst="rect">
            <a:avLst/>
          </a:prstGeom>
          <a:noFill/>
        </p:spPr>
        <p:txBody>
          <a:bodyPr wrap="square" rtlCol="0">
            <a:spAutoFit/>
          </a:bodyPr>
          <a:lstStyle/>
          <a:p>
            <a:r>
              <a:rPr lang="en-US" sz="1000"/>
              <a:t>SOURCE: </a:t>
            </a:r>
            <a:r>
              <a:rPr lang="en-US" sz="1000">
                <a:hlinkClick r:id="rId3">
                  <a:extLst>
                    <a:ext uri="{A12FA001-AC4F-418D-AE19-62706E023703}">
                      <ahyp:hlinkClr xmlns:ahyp="http://schemas.microsoft.com/office/drawing/2018/hyperlinkcolor" val="tx"/>
                    </a:ext>
                  </a:extLst>
                </a:hlinkClick>
              </a:rPr>
              <a:t>https://androidappsapk.co/detail-world-map-338749-1414472/</a:t>
            </a:r>
            <a:endParaRPr lang="en-US" sz="1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58E78399-56C0-4F1C-AE01-0C6606A213C0}"/>
              </a:ext>
            </a:extLst>
          </p:cNvPr>
          <p:cNvSpPr>
            <a:spLocks noGrp="1"/>
          </p:cNvSpPr>
          <p:nvPr>
            <p:ph type="title"/>
          </p:nvPr>
        </p:nvSpPr>
        <p:spPr>
          <a:xfrm>
            <a:off x="0" y="-152400"/>
            <a:ext cx="8915400" cy="1447800"/>
          </a:xfrm>
        </p:spPr>
        <p:txBody>
          <a:bodyPr/>
          <a:lstStyle/>
          <a:p>
            <a:r>
              <a:rPr lang="en-US" altLang="en-US" sz="4000">
                <a:solidFill>
                  <a:srgbClr val="00B050"/>
                </a:solidFill>
              </a:rPr>
              <a:t>Literacy rates for Select Muslim countries</a:t>
            </a:r>
            <a:br>
              <a:rPr lang="en-US" altLang="en-US" sz="4000">
                <a:solidFill>
                  <a:srgbClr val="00B050"/>
                </a:solidFill>
              </a:rPr>
            </a:br>
            <a:r>
              <a:rPr lang="en-US" altLang="en-US" sz="4000">
                <a:solidFill>
                  <a:srgbClr val="00B050"/>
                </a:solidFill>
              </a:rPr>
              <a:t>   </a:t>
            </a:r>
            <a:r>
              <a:rPr lang="en-US" altLang="en-US" sz="3200">
                <a:solidFill>
                  <a:srgbClr val="00B050"/>
                </a:solidFill>
              </a:rPr>
              <a:t>(Afghanistan and neighbors)</a:t>
            </a:r>
          </a:p>
        </p:txBody>
      </p:sp>
      <p:sp>
        <p:nvSpPr>
          <p:cNvPr id="3" name="Content Placeholder 2">
            <a:extLst>
              <a:ext uri="{FF2B5EF4-FFF2-40B4-BE49-F238E27FC236}">
                <a16:creationId xmlns:a16="http://schemas.microsoft.com/office/drawing/2014/main" id="{03E2DF38-32DD-4AFF-8748-0405CC15AE1E}"/>
              </a:ext>
            </a:extLst>
          </p:cNvPr>
          <p:cNvSpPr>
            <a:spLocks noGrp="1"/>
          </p:cNvSpPr>
          <p:nvPr>
            <p:ph idx="1"/>
          </p:nvPr>
        </p:nvSpPr>
        <p:spPr>
          <a:xfrm>
            <a:off x="0" y="1295400"/>
            <a:ext cx="8915400" cy="4800600"/>
          </a:xfrm>
        </p:spPr>
        <p:txBody>
          <a:bodyPr/>
          <a:lstStyle/>
          <a:p>
            <a:pPr lvl="4"/>
            <a:r>
              <a:rPr lang="en-US" altLang="en-US"/>
              <a:t>                     Female Literacy Rates (2011)</a:t>
            </a:r>
          </a:p>
          <a:p>
            <a:r>
              <a:rPr lang="en-US" altLang="en-US"/>
              <a:t>Afghanistan  		21%</a:t>
            </a:r>
          </a:p>
          <a:p>
            <a:r>
              <a:rPr lang="en-US" altLang="en-US"/>
              <a:t>Iran			90%+</a:t>
            </a:r>
          </a:p>
          <a:p>
            <a:r>
              <a:rPr lang="en-US" altLang="en-US"/>
              <a:t>Kyrgyzstan		96%</a:t>
            </a:r>
          </a:p>
          <a:p>
            <a:r>
              <a:rPr lang="en-US" altLang="en-US"/>
              <a:t>Turkmenistan		97%</a:t>
            </a:r>
          </a:p>
          <a:p>
            <a:r>
              <a:rPr lang="en-US" altLang="en-US"/>
              <a:t>Tajikistan		99%</a:t>
            </a:r>
          </a:p>
          <a:p>
            <a:r>
              <a:rPr lang="en-US" altLang="en-US"/>
              <a:t>Uzbekistan		96%</a:t>
            </a:r>
          </a:p>
          <a:p>
            <a:endParaRPr lang="en-US" altLang="en-US"/>
          </a:p>
          <a:p>
            <a:endParaRPr lang="en-US" altLang="en-US"/>
          </a:p>
        </p:txBody>
      </p:sp>
      <p:sp>
        <p:nvSpPr>
          <p:cNvPr id="4" name="Date Placeholder 3">
            <a:extLst>
              <a:ext uri="{FF2B5EF4-FFF2-40B4-BE49-F238E27FC236}">
                <a16:creationId xmlns:a16="http://schemas.microsoft.com/office/drawing/2014/main" id="{A4E22698-A890-420B-890E-23E46B225CF6}"/>
              </a:ext>
            </a:extLst>
          </p:cNvPr>
          <p:cNvSpPr>
            <a:spLocks noGrp="1"/>
          </p:cNvSpPr>
          <p:nvPr>
            <p:ph type="dt" sz="quarter" idx="10"/>
          </p:nvPr>
        </p:nvSpPr>
        <p:spPr/>
        <p:txBody>
          <a:bodyPr/>
          <a:lstStyle/>
          <a:p>
            <a:pPr>
              <a:defRPr/>
            </a:pPr>
            <a:fld id="{83C5B176-863C-460C-B4C1-433294FB8279}" type="datetime1">
              <a:rPr lang="en-US" smtClean="0"/>
              <a:pPr>
                <a:defRPr/>
              </a:pPr>
              <a:t>3/19/2020</a:t>
            </a:fld>
            <a:endParaRPr lang="en-US"/>
          </a:p>
        </p:txBody>
      </p:sp>
      <p:sp>
        <p:nvSpPr>
          <p:cNvPr id="59397" name="Slide Number Placeholder 4">
            <a:extLst>
              <a:ext uri="{FF2B5EF4-FFF2-40B4-BE49-F238E27FC236}">
                <a16:creationId xmlns:a16="http://schemas.microsoft.com/office/drawing/2014/main" id="{EAE90B75-5EB5-4A25-8833-3A85A6A516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8151119-1C40-44C3-A05A-E0003494C682}" type="slidenum">
              <a:rPr lang="en-US" altLang="en-US" sz="1400">
                <a:latin typeface="Arial" panose="020B0604020202020204" pitchFamily="34" charset="0"/>
              </a:rPr>
              <a:pPr>
                <a:spcBef>
                  <a:spcPct val="0"/>
                </a:spcBef>
                <a:buFontTx/>
                <a:buNone/>
              </a:pPr>
              <a:t>54</a:t>
            </a:fld>
            <a:endParaRPr lang="en-US" altLang="en-US"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52318D5-5CE2-4CB7-AE8B-4EAA49720F8C}"/>
              </a:ext>
            </a:extLst>
          </p:cNvPr>
          <p:cNvSpPr>
            <a:spLocks noGrp="1"/>
          </p:cNvSpPr>
          <p:nvPr>
            <p:ph type="dt" sz="quarter" idx="10"/>
          </p:nvPr>
        </p:nvSpPr>
        <p:spPr/>
        <p:txBody>
          <a:bodyPr/>
          <a:lstStyle/>
          <a:p>
            <a:pPr>
              <a:defRPr/>
            </a:pPr>
            <a:fld id="{7B67F552-4289-4242-85D6-1796C67FB902}" type="datetime1">
              <a:rPr lang="en-US"/>
              <a:pPr>
                <a:defRPr/>
              </a:pPr>
              <a:t>3/19/2020</a:t>
            </a:fld>
            <a:endParaRPr lang="en-US"/>
          </a:p>
        </p:txBody>
      </p:sp>
      <p:sp>
        <p:nvSpPr>
          <p:cNvPr id="60419" name="Slide Number Placeholder 5">
            <a:extLst>
              <a:ext uri="{FF2B5EF4-FFF2-40B4-BE49-F238E27FC236}">
                <a16:creationId xmlns:a16="http://schemas.microsoft.com/office/drawing/2014/main" id="{06B246B6-E6B0-497E-BEFD-08F93086C3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777CB5-2B4C-40F7-BD12-03CB13D0CF51}" type="slidenum">
              <a:rPr lang="en-US" altLang="en-US" sz="1400">
                <a:latin typeface="Arial" panose="020B0604020202020204" pitchFamily="34" charset="0"/>
              </a:rPr>
              <a:pPr>
                <a:spcBef>
                  <a:spcPct val="0"/>
                </a:spcBef>
                <a:buFontTx/>
                <a:buNone/>
              </a:pPr>
              <a:t>55</a:t>
            </a:fld>
            <a:endParaRPr lang="en-US" altLang="en-US" sz="1400">
              <a:latin typeface="Arial" panose="020B0604020202020204" pitchFamily="34" charset="0"/>
            </a:endParaRPr>
          </a:p>
        </p:txBody>
      </p:sp>
      <p:sp>
        <p:nvSpPr>
          <p:cNvPr id="60420" name="Rectangle 2">
            <a:extLst>
              <a:ext uri="{FF2B5EF4-FFF2-40B4-BE49-F238E27FC236}">
                <a16:creationId xmlns:a16="http://schemas.microsoft.com/office/drawing/2014/main" id="{94E47B04-EF0C-4950-83F9-E8A28E9053D6}"/>
              </a:ext>
            </a:extLst>
          </p:cNvPr>
          <p:cNvSpPr>
            <a:spLocks noGrp="1"/>
          </p:cNvSpPr>
          <p:nvPr>
            <p:ph type="title"/>
          </p:nvPr>
        </p:nvSpPr>
        <p:spPr>
          <a:xfrm>
            <a:off x="0" y="0"/>
            <a:ext cx="8915400" cy="1219200"/>
          </a:xfrm>
        </p:spPr>
        <p:txBody>
          <a:bodyPr/>
          <a:lstStyle/>
          <a:p>
            <a:pPr eaLnBrk="1" hangingPunct="1"/>
            <a:r>
              <a:rPr lang="en-US" altLang="en-US"/>
              <a:t>Women in “Liberated” </a:t>
            </a:r>
            <a:r>
              <a:rPr lang="en-US" altLang="en-US">
                <a:solidFill>
                  <a:srgbClr val="FF0000"/>
                </a:solidFill>
              </a:rPr>
              <a:t>Afghanistan</a:t>
            </a:r>
          </a:p>
        </p:txBody>
      </p:sp>
      <p:sp>
        <p:nvSpPr>
          <p:cNvPr id="60421" name="Rectangle 3">
            <a:extLst>
              <a:ext uri="{FF2B5EF4-FFF2-40B4-BE49-F238E27FC236}">
                <a16:creationId xmlns:a16="http://schemas.microsoft.com/office/drawing/2014/main" id="{334B7BBD-109B-4D9D-84EB-2169295FBD3D}"/>
              </a:ext>
            </a:extLst>
          </p:cNvPr>
          <p:cNvSpPr>
            <a:spLocks noGrp="1"/>
          </p:cNvSpPr>
          <p:nvPr>
            <p:ph type="body" idx="1"/>
          </p:nvPr>
        </p:nvSpPr>
        <p:spPr/>
        <p:txBody>
          <a:bodyPr/>
          <a:lstStyle/>
          <a:p>
            <a:pPr eaLnBrk="1" hangingPunct="1"/>
            <a:endParaRPr lang="en-US" altLang="en-US"/>
          </a:p>
        </p:txBody>
      </p:sp>
      <p:pic>
        <p:nvPicPr>
          <p:cNvPr id="60422" name="Picture 4" descr="Afgani Women 2007 2">
            <a:extLst>
              <a:ext uri="{FF2B5EF4-FFF2-40B4-BE49-F238E27FC236}">
                <a16:creationId xmlns:a16="http://schemas.microsoft.com/office/drawing/2014/main" id="{C9E23811-BE32-4071-8828-F5E75433F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16" t="9511" r="2106" b="8104"/>
          <a:stretch>
            <a:fillRect/>
          </a:stretch>
        </p:blipFill>
        <p:spPr bwMode="auto">
          <a:xfrm>
            <a:off x="228600" y="836394"/>
            <a:ext cx="8382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3E766E-87BE-4989-B001-23E6488CC0D5}"/>
              </a:ext>
            </a:extLst>
          </p:cNvPr>
          <p:cNvSpPr txBox="1"/>
          <p:nvPr/>
        </p:nvSpPr>
        <p:spPr>
          <a:xfrm>
            <a:off x="6248400" y="6021606"/>
            <a:ext cx="2133600" cy="577081"/>
          </a:xfrm>
          <a:prstGeom prst="rect">
            <a:avLst/>
          </a:prstGeom>
          <a:noFill/>
        </p:spPr>
        <p:txBody>
          <a:bodyPr wrap="square" rtlCol="0">
            <a:spAutoFit/>
          </a:bodyPr>
          <a:lstStyle/>
          <a:p>
            <a:r>
              <a:rPr lang="en-US" sz="1050">
                <a:solidFill>
                  <a:schemeClr val="bg1"/>
                </a:solidFill>
              </a:rPr>
              <a:t>SOURCE: </a:t>
            </a:r>
            <a:r>
              <a:rPr lang="en-US" sz="1050">
                <a:solidFill>
                  <a:schemeClr val="bg1"/>
                </a:solidFill>
                <a:hlinkClick r:id="rId3">
                  <a:extLst>
                    <a:ext uri="{A12FA001-AC4F-418D-AE19-62706E023703}">
                      <ahyp:hlinkClr xmlns:ahyp="http://schemas.microsoft.com/office/drawing/2018/hyperlinkcolor" val="tx"/>
                    </a:ext>
                  </a:extLst>
                </a:hlinkClick>
              </a:rPr>
              <a:t>https://www.theguardian.com/world/unitednations/2012/dec/11/all</a:t>
            </a:r>
            <a:endParaRPr lang="en-US" sz="105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790B97F-BB56-48CA-B826-9C9B2CB2078A}"/>
              </a:ext>
            </a:extLst>
          </p:cNvPr>
          <p:cNvSpPr>
            <a:spLocks noGrp="1"/>
          </p:cNvSpPr>
          <p:nvPr>
            <p:ph type="dt" sz="quarter" idx="10"/>
          </p:nvPr>
        </p:nvSpPr>
        <p:spPr/>
        <p:txBody>
          <a:bodyPr/>
          <a:lstStyle/>
          <a:p>
            <a:pPr>
              <a:defRPr/>
            </a:pPr>
            <a:fld id="{759957B7-689F-4933-8360-C93C3E48773B}" type="datetime1">
              <a:rPr lang="en-US"/>
              <a:pPr>
                <a:defRPr/>
              </a:pPr>
              <a:t>3/19/2020</a:t>
            </a:fld>
            <a:endParaRPr lang="en-US"/>
          </a:p>
        </p:txBody>
      </p:sp>
      <p:sp>
        <p:nvSpPr>
          <p:cNvPr id="61443" name="Slide Number Placeholder 5">
            <a:extLst>
              <a:ext uri="{FF2B5EF4-FFF2-40B4-BE49-F238E27FC236}">
                <a16:creationId xmlns:a16="http://schemas.microsoft.com/office/drawing/2014/main" id="{7ADC9590-323E-4ADD-861A-0308AD19E2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E81A03-8974-4D79-BDB4-BB885F0A2B16}" type="slidenum">
              <a:rPr lang="en-US" altLang="en-US" sz="1400">
                <a:latin typeface="Arial" panose="020B0604020202020204" pitchFamily="34" charset="0"/>
              </a:rPr>
              <a:pPr>
                <a:spcBef>
                  <a:spcPct val="0"/>
                </a:spcBef>
                <a:buFontTx/>
                <a:buNone/>
              </a:pPr>
              <a:t>56</a:t>
            </a:fld>
            <a:endParaRPr lang="en-US" altLang="en-US" sz="1400">
              <a:latin typeface="Arial" panose="020B0604020202020204" pitchFamily="34" charset="0"/>
            </a:endParaRPr>
          </a:p>
        </p:txBody>
      </p:sp>
      <p:sp>
        <p:nvSpPr>
          <p:cNvPr id="61444" name="Rectangle 2">
            <a:extLst>
              <a:ext uri="{FF2B5EF4-FFF2-40B4-BE49-F238E27FC236}">
                <a16:creationId xmlns:a16="http://schemas.microsoft.com/office/drawing/2014/main" id="{1856CF94-89EA-47A5-B4C3-A7252CA093D8}"/>
              </a:ext>
            </a:extLst>
          </p:cNvPr>
          <p:cNvSpPr>
            <a:spLocks noGrp="1"/>
          </p:cNvSpPr>
          <p:nvPr>
            <p:ph type="title"/>
          </p:nvPr>
        </p:nvSpPr>
        <p:spPr>
          <a:xfrm>
            <a:off x="0" y="609600"/>
            <a:ext cx="3124200" cy="3048000"/>
          </a:xfrm>
        </p:spPr>
        <p:txBody>
          <a:bodyPr/>
          <a:lstStyle/>
          <a:p>
            <a:pPr eaLnBrk="1" hangingPunct="1"/>
            <a:r>
              <a:rPr lang="en-US" altLang="en-US"/>
              <a:t>Many Osamas in</a:t>
            </a:r>
            <a:br>
              <a:rPr lang="en-US" altLang="en-US"/>
            </a:br>
            <a:r>
              <a:rPr lang="en-US" altLang="en-US"/>
              <a:t>Afghanistan</a:t>
            </a:r>
          </a:p>
        </p:txBody>
      </p:sp>
      <p:sp>
        <p:nvSpPr>
          <p:cNvPr id="61445" name="Rectangle 3">
            <a:extLst>
              <a:ext uri="{FF2B5EF4-FFF2-40B4-BE49-F238E27FC236}">
                <a16:creationId xmlns:a16="http://schemas.microsoft.com/office/drawing/2014/main" id="{E1DA952F-D910-496D-8DAE-A9B4BC020ACE}"/>
              </a:ext>
            </a:extLst>
          </p:cNvPr>
          <p:cNvSpPr>
            <a:spLocks noGrp="1"/>
          </p:cNvSpPr>
          <p:nvPr>
            <p:ph type="body" idx="1"/>
          </p:nvPr>
        </p:nvSpPr>
        <p:spPr/>
        <p:txBody>
          <a:bodyPr/>
          <a:lstStyle/>
          <a:p>
            <a:pPr eaLnBrk="1" hangingPunct="1"/>
            <a:endParaRPr lang="en-US" altLang="en-US"/>
          </a:p>
        </p:txBody>
      </p:sp>
      <p:pic>
        <p:nvPicPr>
          <p:cNvPr id="61446" name="Picture 4" descr="Afgani Women 2007 1">
            <a:extLst>
              <a:ext uri="{FF2B5EF4-FFF2-40B4-BE49-F238E27FC236}">
                <a16:creationId xmlns:a16="http://schemas.microsoft.com/office/drawing/2014/main" id="{D490A40B-34C5-401F-88F3-8CEB294C9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22" t="7932" r="6863" b="11510"/>
          <a:stretch>
            <a:fillRect/>
          </a:stretch>
        </p:blipFill>
        <p:spPr bwMode="auto">
          <a:xfrm>
            <a:off x="3622675" y="0"/>
            <a:ext cx="552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055ACA3-118E-4560-BD63-6A2D4C0B6F9B}"/>
              </a:ext>
            </a:extLst>
          </p:cNvPr>
          <p:cNvSpPr>
            <a:spLocks noGrp="1"/>
          </p:cNvSpPr>
          <p:nvPr>
            <p:ph type="dt" sz="quarter" idx="10"/>
          </p:nvPr>
        </p:nvSpPr>
        <p:spPr/>
        <p:txBody>
          <a:bodyPr/>
          <a:lstStyle/>
          <a:p>
            <a:pPr>
              <a:defRPr/>
            </a:pPr>
            <a:fld id="{2F459AEB-C85C-4933-BAE8-B0E4DBA0C32D}" type="datetime1">
              <a:rPr lang="en-US"/>
              <a:pPr>
                <a:defRPr/>
              </a:pPr>
              <a:t>3/19/2020</a:t>
            </a:fld>
            <a:endParaRPr lang="en-US"/>
          </a:p>
        </p:txBody>
      </p:sp>
      <p:sp>
        <p:nvSpPr>
          <p:cNvPr id="62467" name="Slide Number Placeholder 5">
            <a:extLst>
              <a:ext uri="{FF2B5EF4-FFF2-40B4-BE49-F238E27FC236}">
                <a16:creationId xmlns:a16="http://schemas.microsoft.com/office/drawing/2014/main" id="{3D27E785-065B-48A5-8EA6-B7A2073066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9890880-4663-4251-96BB-0C3BB5CE517B}" type="slidenum">
              <a:rPr lang="en-US" altLang="en-US" sz="1400">
                <a:latin typeface="Arial" panose="020B0604020202020204" pitchFamily="34" charset="0"/>
              </a:rPr>
              <a:pPr>
                <a:spcBef>
                  <a:spcPct val="0"/>
                </a:spcBef>
                <a:buFontTx/>
                <a:buNone/>
              </a:pPr>
              <a:t>57</a:t>
            </a:fld>
            <a:endParaRPr lang="en-US" altLang="en-US" sz="1400">
              <a:latin typeface="Arial" panose="020B0604020202020204" pitchFamily="34" charset="0"/>
            </a:endParaRPr>
          </a:p>
        </p:txBody>
      </p:sp>
      <p:sp>
        <p:nvSpPr>
          <p:cNvPr id="62468" name="Rectangle 2">
            <a:extLst>
              <a:ext uri="{FF2B5EF4-FFF2-40B4-BE49-F238E27FC236}">
                <a16:creationId xmlns:a16="http://schemas.microsoft.com/office/drawing/2014/main" id="{A32A91CF-FFCE-4F26-8753-3EB3A91006B1}"/>
              </a:ext>
            </a:extLst>
          </p:cNvPr>
          <p:cNvSpPr>
            <a:spLocks noGrp="1"/>
          </p:cNvSpPr>
          <p:nvPr>
            <p:ph type="title"/>
          </p:nvPr>
        </p:nvSpPr>
        <p:spPr>
          <a:xfrm>
            <a:off x="0" y="0"/>
            <a:ext cx="8915400" cy="1371600"/>
          </a:xfrm>
        </p:spPr>
        <p:txBody>
          <a:bodyPr/>
          <a:lstStyle/>
          <a:p>
            <a:pPr eaLnBrk="1" hangingPunct="1"/>
            <a:r>
              <a:rPr lang="en-US" altLang="en-US"/>
              <a:t>Women in “Liberated” Afghanistan</a:t>
            </a:r>
          </a:p>
        </p:txBody>
      </p:sp>
      <p:sp>
        <p:nvSpPr>
          <p:cNvPr id="62469" name="Rectangle 3">
            <a:extLst>
              <a:ext uri="{FF2B5EF4-FFF2-40B4-BE49-F238E27FC236}">
                <a16:creationId xmlns:a16="http://schemas.microsoft.com/office/drawing/2014/main" id="{609B4D67-D8C8-4E21-9F2B-10F575366C1B}"/>
              </a:ext>
            </a:extLst>
          </p:cNvPr>
          <p:cNvSpPr>
            <a:spLocks noGrp="1"/>
          </p:cNvSpPr>
          <p:nvPr>
            <p:ph type="body" idx="1"/>
          </p:nvPr>
        </p:nvSpPr>
        <p:spPr/>
        <p:txBody>
          <a:bodyPr/>
          <a:lstStyle/>
          <a:p>
            <a:pPr eaLnBrk="1" hangingPunct="1"/>
            <a:endParaRPr lang="en-US" altLang="en-US"/>
          </a:p>
        </p:txBody>
      </p:sp>
      <p:pic>
        <p:nvPicPr>
          <p:cNvPr id="62470" name="Picture 4" descr="Afgani Women 2007 3">
            <a:extLst>
              <a:ext uri="{FF2B5EF4-FFF2-40B4-BE49-F238E27FC236}">
                <a16:creationId xmlns:a16="http://schemas.microsoft.com/office/drawing/2014/main" id="{B9ABCBCD-E029-4270-91CC-C4D8B2301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27" t="4054" r="7556"/>
          <a:stretch>
            <a:fillRect/>
          </a:stretch>
        </p:blipFill>
        <p:spPr bwMode="auto">
          <a:xfrm>
            <a:off x="2667000" y="914400"/>
            <a:ext cx="42703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36FA89-D42A-4638-852D-8632FE1650E3}"/>
              </a:ext>
            </a:extLst>
          </p:cNvPr>
          <p:cNvSpPr txBox="1"/>
          <p:nvPr/>
        </p:nvSpPr>
        <p:spPr>
          <a:xfrm>
            <a:off x="533400" y="4800600"/>
            <a:ext cx="2057400" cy="1015663"/>
          </a:xfrm>
          <a:prstGeom prst="rect">
            <a:avLst/>
          </a:prstGeom>
          <a:noFill/>
        </p:spPr>
        <p:txBody>
          <a:bodyPr wrap="square" rtlCol="0">
            <a:spAutoFit/>
          </a:bodyPr>
          <a:lstStyle/>
          <a:p>
            <a:r>
              <a:rPr lang="en-US" sz="1200"/>
              <a:t>SOURCE: </a:t>
            </a:r>
            <a:r>
              <a:rPr lang="en-US" sz="1200">
                <a:hlinkClick r:id="rId3">
                  <a:extLst>
                    <a:ext uri="{A12FA001-AC4F-418D-AE19-62706E023703}">
                      <ahyp:hlinkClr xmlns:ahyp="http://schemas.microsoft.com/office/drawing/2018/hyperlinkcolor" val="tx"/>
                    </a:ext>
                  </a:extLst>
                </a:hlinkClick>
              </a:rPr>
              <a:t>https://www.chicagotribune.com/entertainment/movies/chi-0505210066may21-story.html</a:t>
            </a:r>
            <a:endParaRPr lang="en-US" sz="12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8">
            <a:extLst>
              <a:ext uri="{FF2B5EF4-FFF2-40B4-BE49-F238E27FC236}">
                <a16:creationId xmlns:a16="http://schemas.microsoft.com/office/drawing/2014/main" id="{5300C8D1-5C54-4078-A190-B07C2D3BEE56}"/>
              </a:ext>
            </a:extLst>
          </p:cNvPr>
          <p:cNvSpPr>
            <a:spLocks noGrp="1"/>
          </p:cNvSpPr>
          <p:nvPr>
            <p:ph type="title"/>
          </p:nvPr>
        </p:nvSpPr>
        <p:spPr>
          <a:xfrm>
            <a:off x="0" y="0"/>
            <a:ext cx="9144000" cy="1417638"/>
          </a:xfrm>
        </p:spPr>
        <p:txBody>
          <a:bodyPr/>
          <a:lstStyle/>
          <a:p>
            <a:r>
              <a:rPr lang="en-US" altLang="en-US" sz="3200"/>
              <a:t>              </a:t>
            </a:r>
            <a:r>
              <a:rPr lang="en-US" altLang="en-US" sz="3200">
                <a:solidFill>
                  <a:srgbClr val="00B050"/>
                </a:solidFill>
              </a:rPr>
              <a:t>Women in 21</a:t>
            </a:r>
            <a:r>
              <a:rPr lang="en-US" altLang="en-US" sz="3200" baseline="30000">
                <a:solidFill>
                  <a:srgbClr val="00B050"/>
                </a:solidFill>
              </a:rPr>
              <a:t>St</a:t>
            </a:r>
            <a:r>
              <a:rPr lang="en-US" altLang="en-US" sz="3200">
                <a:solidFill>
                  <a:srgbClr val="00B050"/>
                </a:solidFill>
              </a:rPr>
              <a:t> Century Afghanistan</a:t>
            </a:r>
            <a:br>
              <a:rPr lang="en-US" altLang="en-US" sz="3200">
                <a:solidFill>
                  <a:srgbClr val="00B050"/>
                </a:solidFill>
              </a:rPr>
            </a:br>
            <a:endParaRPr lang="en-US" altLang="en-US" sz="3200">
              <a:solidFill>
                <a:srgbClr val="FF0000"/>
              </a:solidFill>
            </a:endParaRPr>
          </a:p>
        </p:txBody>
      </p:sp>
      <p:sp>
        <p:nvSpPr>
          <p:cNvPr id="63491" name="Text Placeholder 9">
            <a:extLst>
              <a:ext uri="{FF2B5EF4-FFF2-40B4-BE49-F238E27FC236}">
                <a16:creationId xmlns:a16="http://schemas.microsoft.com/office/drawing/2014/main" id="{032833EF-4764-4F00-BF9E-B98906C5F219}"/>
              </a:ext>
            </a:extLst>
          </p:cNvPr>
          <p:cNvSpPr>
            <a:spLocks noGrp="1"/>
          </p:cNvSpPr>
          <p:nvPr>
            <p:ph type="body" idx="1"/>
          </p:nvPr>
        </p:nvSpPr>
        <p:spPr/>
        <p:txBody>
          <a:bodyPr/>
          <a:lstStyle/>
          <a:p>
            <a:endParaRPr lang="en-US" altLang="en-US"/>
          </a:p>
        </p:txBody>
      </p:sp>
      <p:sp>
        <p:nvSpPr>
          <p:cNvPr id="63492" name="Text Placeholder 11">
            <a:extLst>
              <a:ext uri="{FF2B5EF4-FFF2-40B4-BE49-F238E27FC236}">
                <a16:creationId xmlns:a16="http://schemas.microsoft.com/office/drawing/2014/main" id="{225CBAEA-DF35-4873-9CA2-FA5F6C40998A}"/>
              </a:ext>
            </a:extLst>
          </p:cNvPr>
          <p:cNvSpPr>
            <a:spLocks noGrp="1"/>
          </p:cNvSpPr>
          <p:nvPr>
            <p:ph type="body" sz="quarter" idx="3"/>
          </p:nvPr>
        </p:nvSpPr>
        <p:spPr/>
        <p:txBody>
          <a:bodyPr/>
          <a:lstStyle/>
          <a:p>
            <a:endParaRPr lang="en-US" altLang="en-US"/>
          </a:p>
        </p:txBody>
      </p:sp>
      <p:sp>
        <p:nvSpPr>
          <p:cNvPr id="7" name="Date Placeholder 6">
            <a:extLst>
              <a:ext uri="{FF2B5EF4-FFF2-40B4-BE49-F238E27FC236}">
                <a16:creationId xmlns:a16="http://schemas.microsoft.com/office/drawing/2014/main" id="{92177833-222F-4237-AB3E-2210EA1F0D83}"/>
              </a:ext>
            </a:extLst>
          </p:cNvPr>
          <p:cNvSpPr>
            <a:spLocks noGrp="1"/>
          </p:cNvSpPr>
          <p:nvPr>
            <p:ph type="dt" sz="quarter" idx="10"/>
          </p:nvPr>
        </p:nvSpPr>
        <p:spPr/>
        <p:txBody>
          <a:bodyPr/>
          <a:lstStyle/>
          <a:p>
            <a:pPr>
              <a:defRPr/>
            </a:pPr>
            <a:fld id="{CDE57374-B98B-48F0-8F68-1421591F9F52}" type="datetime1">
              <a:rPr lang="en-US" smtClean="0"/>
              <a:pPr>
                <a:defRPr/>
              </a:pPr>
              <a:t>3/19/2020</a:t>
            </a:fld>
            <a:endParaRPr lang="en-US"/>
          </a:p>
        </p:txBody>
      </p:sp>
      <p:sp>
        <p:nvSpPr>
          <p:cNvPr id="63494" name="Slide Number Placeholder 7">
            <a:extLst>
              <a:ext uri="{FF2B5EF4-FFF2-40B4-BE49-F238E27FC236}">
                <a16:creationId xmlns:a16="http://schemas.microsoft.com/office/drawing/2014/main" id="{6534B828-2EF2-4705-9B56-0964715B60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F6A3C0-1C7E-4189-89C9-E27DC049A42B}" type="slidenum">
              <a:rPr lang="en-US" altLang="en-US" sz="1400">
                <a:latin typeface="Arial" panose="020B0604020202020204" pitchFamily="34" charset="0"/>
              </a:rPr>
              <a:pPr>
                <a:spcBef>
                  <a:spcPct val="0"/>
                </a:spcBef>
                <a:buFontTx/>
                <a:buNone/>
              </a:pPr>
              <a:t>58</a:t>
            </a:fld>
            <a:endParaRPr lang="en-US" altLang="en-US" sz="1400">
              <a:latin typeface="Arial" panose="020B0604020202020204" pitchFamily="34" charset="0"/>
            </a:endParaRPr>
          </a:p>
        </p:txBody>
      </p:sp>
      <p:pic>
        <p:nvPicPr>
          <p:cNvPr id="63495" name="Picture 4" descr="women and  islam">
            <a:extLst>
              <a:ext uri="{FF2B5EF4-FFF2-40B4-BE49-F238E27FC236}">
                <a16:creationId xmlns:a16="http://schemas.microsoft.com/office/drawing/2014/main" id="{7E129EB1-DFAB-4E52-B078-CDF118670F39}"/>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l="5814" t="34514" r="58635" b="46686"/>
          <a:stretch>
            <a:fillRect/>
          </a:stretch>
        </p:blipFill>
        <p:spPr>
          <a:xfrm>
            <a:off x="0" y="1143000"/>
            <a:ext cx="4714875" cy="3429000"/>
          </a:xfrm>
          <a:noFill/>
        </p:spPr>
      </p:pic>
      <p:pic>
        <p:nvPicPr>
          <p:cNvPr id="63496" name="Picture 4" descr="Afgani Women 2007 2">
            <a:extLst>
              <a:ext uri="{FF2B5EF4-FFF2-40B4-BE49-F238E27FC236}">
                <a16:creationId xmlns:a16="http://schemas.microsoft.com/office/drawing/2014/main" id="{D5923780-E9C8-4489-AD3A-078C908F67E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316" t="9511" r="2106" b="8104"/>
          <a:stretch>
            <a:fillRect/>
          </a:stretch>
        </p:blipFill>
        <p:spPr>
          <a:xfrm>
            <a:off x="4579938" y="3657600"/>
            <a:ext cx="4564062" cy="3200400"/>
          </a:xfrm>
          <a:noFill/>
        </p:spPr>
      </p:pic>
      <p:sp>
        <p:nvSpPr>
          <p:cNvPr id="2" name="TextBox 1">
            <a:extLst>
              <a:ext uri="{FF2B5EF4-FFF2-40B4-BE49-F238E27FC236}">
                <a16:creationId xmlns:a16="http://schemas.microsoft.com/office/drawing/2014/main" id="{2AC1F312-C175-47E2-AB18-02BD92FBBC4D}"/>
              </a:ext>
            </a:extLst>
          </p:cNvPr>
          <p:cNvSpPr txBox="1"/>
          <p:nvPr/>
        </p:nvSpPr>
        <p:spPr>
          <a:xfrm>
            <a:off x="381000" y="4572000"/>
            <a:ext cx="3429000" cy="369332"/>
          </a:xfrm>
          <a:prstGeom prst="rect">
            <a:avLst/>
          </a:prstGeom>
          <a:noFill/>
        </p:spPr>
        <p:txBody>
          <a:bodyPr wrap="square" rtlCol="0">
            <a:spAutoFit/>
          </a:bodyPr>
          <a:lstStyle/>
          <a:p>
            <a:r>
              <a:rPr lang="en-US" sz="900"/>
              <a:t>SOURCE: </a:t>
            </a:r>
            <a:r>
              <a:rPr lang="en-US" sz="900">
                <a:hlinkClick r:id="rId4">
                  <a:extLst>
                    <a:ext uri="{A12FA001-AC4F-418D-AE19-62706E023703}">
                      <ahyp:hlinkClr xmlns:ahyp="http://schemas.microsoft.com/office/drawing/2018/hyperlinkcolor" val="tx"/>
                    </a:ext>
                  </a:extLst>
                </a:hlinkClick>
              </a:rPr>
              <a:t>https://www.dw.com/en/german-turkish-politician-g%C3%BCl-is-good-for-europe-turkey/a-2747725</a:t>
            </a:r>
            <a:endParaRPr lang="en-US" sz="9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57A0A86F-772B-4AD8-9971-00687B5EAE66}"/>
              </a:ext>
            </a:extLst>
          </p:cNvPr>
          <p:cNvSpPr>
            <a:spLocks noGrp="1"/>
          </p:cNvSpPr>
          <p:nvPr>
            <p:ph type="title"/>
          </p:nvPr>
        </p:nvSpPr>
        <p:spPr/>
        <p:txBody>
          <a:bodyPr/>
          <a:lstStyle/>
          <a:p>
            <a:r>
              <a:rPr lang="en-US" altLang="en-US"/>
              <a:t>Videos on Afghanistan</a:t>
            </a:r>
          </a:p>
        </p:txBody>
      </p:sp>
      <p:sp>
        <p:nvSpPr>
          <p:cNvPr id="64515" name="Content Placeholder 2">
            <a:extLst>
              <a:ext uri="{FF2B5EF4-FFF2-40B4-BE49-F238E27FC236}">
                <a16:creationId xmlns:a16="http://schemas.microsoft.com/office/drawing/2014/main" id="{DA8F8766-0AAC-42FC-95A7-423512947DE6}"/>
              </a:ext>
            </a:extLst>
          </p:cNvPr>
          <p:cNvSpPr>
            <a:spLocks noGrp="1"/>
          </p:cNvSpPr>
          <p:nvPr>
            <p:ph idx="1"/>
          </p:nvPr>
        </p:nvSpPr>
        <p:spPr/>
        <p:txBody>
          <a:bodyPr/>
          <a:lstStyle/>
          <a:p>
            <a:r>
              <a:rPr lang="en-US" altLang="en-US">
                <a:hlinkClick r:id="rId2"/>
              </a:rPr>
              <a:t>https://www.youtube.com/watch?v=ah5lnELw97w</a:t>
            </a:r>
            <a:endParaRPr lang="en-US" altLang="en-US"/>
          </a:p>
          <a:p>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9FB7455-A463-485E-8220-393477A85FB2}"/>
              </a:ext>
            </a:extLst>
          </p:cNvPr>
          <p:cNvSpPr>
            <a:spLocks noGrp="1"/>
          </p:cNvSpPr>
          <p:nvPr>
            <p:ph type="title"/>
          </p:nvPr>
        </p:nvSpPr>
        <p:spPr>
          <a:xfrm>
            <a:off x="457200" y="-76200"/>
            <a:ext cx="8229600" cy="1828800"/>
          </a:xfrm>
        </p:spPr>
        <p:txBody>
          <a:bodyPr/>
          <a:lstStyle/>
          <a:p>
            <a:r>
              <a:rPr lang="en-US" altLang="en-US"/>
              <a:t>Geography:  Landscapes</a:t>
            </a:r>
            <a:br>
              <a:rPr lang="en-US" altLang="en-US"/>
            </a:br>
            <a:r>
              <a:rPr lang="en-US" altLang="en-US"/>
              <a:t>Grave Yard of Empires</a:t>
            </a:r>
          </a:p>
        </p:txBody>
      </p:sp>
      <p:pic>
        <p:nvPicPr>
          <p:cNvPr id="9219" name="Content Placeholder 3">
            <a:extLst>
              <a:ext uri="{FF2B5EF4-FFF2-40B4-BE49-F238E27FC236}">
                <a16:creationId xmlns:a16="http://schemas.microsoft.com/office/drawing/2014/main" id="{2374A66D-A8FE-4A2E-8379-B2C03338B5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 y="1524000"/>
            <a:ext cx="8915400" cy="5245100"/>
          </a:xfrm>
        </p:spPr>
      </p:pic>
      <p:sp>
        <p:nvSpPr>
          <p:cNvPr id="2" name="TextBox 1">
            <a:extLst>
              <a:ext uri="{FF2B5EF4-FFF2-40B4-BE49-F238E27FC236}">
                <a16:creationId xmlns:a16="http://schemas.microsoft.com/office/drawing/2014/main" id="{D3689557-E145-4E58-8DCC-5395DA6F6EE3}"/>
              </a:ext>
            </a:extLst>
          </p:cNvPr>
          <p:cNvSpPr txBox="1"/>
          <p:nvPr/>
        </p:nvSpPr>
        <p:spPr>
          <a:xfrm>
            <a:off x="5359400" y="6492101"/>
            <a:ext cx="3810000" cy="276999"/>
          </a:xfrm>
          <a:prstGeom prst="rect">
            <a:avLst/>
          </a:prstGeom>
          <a:noFill/>
        </p:spPr>
        <p:txBody>
          <a:bodyPr wrap="square" rtlCol="0">
            <a:spAutoFit/>
          </a:bodyPr>
          <a:lstStyle/>
          <a:p>
            <a:r>
              <a:rPr lang="en-US" sz="1200">
                <a:solidFill>
                  <a:schemeClr val="bg1"/>
                </a:solidFill>
              </a:rPr>
              <a:t>SOURCE: </a:t>
            </a:r>
            <a:r>
              <a:rPr lang="en-US" sz="1200">
                <a:solidFill>
                  <a:schemeClr val="bg1"/>
                </a:solidFill>
                <a:hlinkClick r:id="rId3">
                  <a:extLst>
                    <a:ext uri="{A12FA001-AC4F-418D-AE19-62706E023703}">
                      <ahyp:hlinkClr xmlns:ahyp="http://schemas.microsoft.com/office/drawing/2018/hyperlinkcolor" val="tx"/>
                    </a:ext>
                  </a:extLst>
                </a:hlinkClick>
              </a:rPr>
              <a:t>https://en.wikipedia.org/wiki/Afghanistan</a:t>
            </a:r>
            <a:endParaRPr lang="en-US" sz="12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0DF87D8-1B9F-4A33-8DA2-B696980EE01B}"/>
              </a:ext>
            </a:extLst>
          </p:cNvPr>
          <p:cNvSpPr>
            <a:spLocks noGrp="1"/>
          </p:cNvSpPr>
          <p:nvPr>
            <p:ph type="title"/>
          </p:nvPr>
        </p:nvSpPr>
        <p:spPr/>
        <p:txBody>
          <a:bodyPr/>
          <a:lstStyle/>
          <a:p>
            <a:r>
              <a:rPr lang="en-US" altLang="en-US"/>
              <a:t>Kabul and Mountains</a:t>
            </a:r>
          </a:p>
        </p:txBody>
      </p:sp>
      <p:pic>
        <p:nvPicPr>
          <p:cNvPr id="10243" name="Content Placeholder 3">
            <a:extLst>
              <a:ext uri="{FF2B5EF4-FFF2-40B4-BE49-F238E27FC236}">
                <a16:creationId xmlns:a16="http://schemas.microsoft.com/office/drawing/2014/main" id="{361655C3-614D-4EE6-B558-E339012F8A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813" y="1371600"/>
            <a:ext cx="9120187" cy="5540375"/>
          </a:xfrm>
        </p:spPr>
      </p:pic>
      <p:sp>
        <p:nvSpPr>
          <p:cNvPr id="2" name="TextBox 1">
            <a:extLst>
              <a:ext uri="{FF2B5EF4-FFF2-40B4-BE49-F238E27FC236}">
                <a16:creationId xmlns:a16="http://schemas.microsoft.com/office/drawing/2014/main" id="{65181847-B281-4DEA-98B7-90EA3D413D39}"/>
              </a:ext>
            </a:extLst>
          </p:cNvPr>
          <p:cNvSpPr txBox="1"/>
          <p:nvPr/>
        </p:nvSpPr>
        <p:spPr>
          <a:xfrm>
            <a:off x="23813" y="6396335"/>
            <a:ext cx="5867400" cy="461665"/>
          </a:xfrm>
          <a:prstGeom prst="rect">
            <a:avLst/>
          </a:prstGeom>
          <a:noFill/>
        </p:spPr>
        <p:txBody>
          <a:bodyPr wrap="square" rtlCol="0">
            <a:spAutoFit/>
          </a:bodyPr>
          <a:lstStyle/>
          <a:p>
            <a:r>
              <a:rPr lang="en-US" sz="1200">
                <a:solidFill>
                  <a:schemeClr val="bg1"/>
                </a:solidFill>
              </a:rPr>
              <a:t>SOURCE: </a:t>
            </a:r>
            <a:r>
              <a:rPr lang="en-US" sz="1200">
                <a:solidFill>
                  <a:schemeClr val="bg1"/>
                </a:solidFill>
                <a:hlinkClick r:id="rId3">
                  <a:extLst>
                    <a:ext uri="{A12FA001-AC4F-418D-AE19-62706E023703}">
                      <ahyp:hlinkClr xmlns:ahyp="http://schemas.microsoft.com/office/drawing/2018/hyperlinkcolor" val="tx"/>
                    </a:ext>
                  </a:extLst>
                </a:hlinkClick>
              </a:rPr>
              <a:t>https://commons.wikimedia.org/wiki/File:Section_of_Kabul_in_October_2011.jpg</a:t>
            </a:r>
            <a:endParaRPr lang="en-US" sz="12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E8E954E-796B-4ED8-BF0E-B6C142ACDCAE}"/>
              </a:ext>
            </a:extLst>
          </p:cNvPr>
          <p:cNvSpPr>
            <a:spLocks noGrp="1"/>
          </p:cNvSpPr>
          <p:nvPr>
            <p:ph type="title"/>
          </p:nvPr>
        </p:nvSpPr>
        <p:spPr/>
        <p:txBody>
          <a:bodyPr/>
          <a:lstStyle/>
          <a:p>
            <a:pPr eaLnBrk="1" hangingPunct="1"/>
            <a:r>
              <a:rPr lang="en-US" altLang="en-US">
                <a:solidFill>
                  <a:srgbClr val="00B050"/>
                </a:solidFill>
              </a:rPr>
              <a:t>Afghanis</a:t>
            </a:r>
          </a:p>
        </p:txBody>
      </p:sp>
      <p:sp>
        <p:nvSpPr>
          <p:cNvPr id="3" name="Content Placeholder 2">
            <a:extLst>
              <a:ext uri="{FF2B5EF4-FFF2-40B4-BE49-F238E27FC236}">
                <a16:creationId xmlns:a16="http://schemas.microsoft.com/office/drawing/2014/main" id="{A066604D-E41F-4EFB-9CD6-7B3C65D46FA5}"/>
              </a:ext>
            </a:extLst>
          </p:cNvPr>
          <p:cNvSpPr>
            <a:spLocks noGrp="1"/>
          </p:cNvSpPr>
          <p:nvPr>
            <p:ph idx="1"/>
          </p:nvPr>
        </p:nvSpPr>
        <p:spPr>
          <a:xfrm>
            <a:off x="0" y="1600200"/>
            <a:ext cx="9144000" cy="4525963"/>
          </a:xfrm>
        </p:spPr>
        <p:txBody>
          <a:bodyPr rtlCol="0">
            <a:normAutofit fontScale="70000" lnSpcReduction="20000"/>
          </a:bodyPr>
          <a:lstStyle/>
          <a:p>
            <a:pPr eaLnBrk="1" fontAlgn="auto" hangingPunct="1">
              <a:spcAft>
                <a:spcPts val="0"/>
              </a:spcAft>
              <a:defRPr/>
            </a:pPr>
            <a:r>
              <a:rPr lang="en-US"/>
              <a:t>For centuries, the region today known as </a:t>
            </a:r>
            <a:r>
              <a:rPr lang="en-US">
                <a:hlinkClick r:id="rId2" tooltip="Afghanistan"/>
              </a:rPr>
              <a:t>Afghanistan</a:t>
            </a:r>
            <a:r>
              <a:rPr lang="en-US"/>
              <a:t> has been predominantly </a:t>
            </a:r>
            <a:r>
              <a:rPr lang="en-US">
                <a:hlinkClick r:id="rId3" tooltip="Muslim"/>
              </a:rPr>
              <a:t>Muslim</a:t>
            </a:r>
            <a:r>
              <a:rPr lang="en-US"/>
              <a:t> since </a:t>
            </a:r>
            <a:r>
              <a:rPr lang="en-US">
                <a:hlinkClick r:id="rId4" tooltip="Islamic conquest of Afghanistan"/>
              </a:rPr>
              <a:t>Arab invaders</a:t>
            </a:r>
            <a:r>
              <a:rPr lang="en-US"/>
              <a:t> encouraged conversion of the local populations from </a:t>
            </a:r>
            <a:r>
              <a:rPr lang="en-US">
                <a:hlinkClick r:id="rId5" tooltip="Zoroastrianism"/>
              </a:rPr>
              <a:t>Zoroastrianism</a:t>
            </a:r>
            <a:r>
              <a:rPr lang="en-US"/>
              <a:t>, </a:t>
            </a:r>
            <a:r>
              <a:rPr lang="en-US">
                <a:hlinkClick r:id="rId6" tooltip="Buddhism"/>
              </a:rPr>
              <a:t>Buddhism</a:t>
            </a:r>
            <a:r>
              <a:rPr lang="en-US"/>
              <a:t>, and </a:t>
            </a:r>
            <a:r>
              <a:rPr lang="en-US">
                <a:hlinkClick r:id="rId7" tooltip="Hinduism"/>
              </a:rPr>
              <a:t>Hinduism</a:t>
            </a:r>
            <a:r>
              <a:rPr lang="en-US"/>
              <a:t>. </a:t>
            </a:r>
          </a:p>
          <a:p>
            <a:pPr eaLnBrk="1" fontAlgn="auto" hangingPunct="1">
              <a:spcAft>
                <a:spcPts val="0"/>
              </a:spcAft>
              <a:defRPr/>
            </a:pPr>
            <a:r>
              <a:rPr lang="en-US"/>
              <a:t>The country's nearly impassable </a:t>
            </a:r>
            <a:r>
              <a:rPr lang="en-US">
                <a:hlinkClick r:id="rId8" tooltip="Geography of Afghanistan"/>
              </a:rPr>
              <a:t>mountains</a:t>
            </a:r>
            <a:r>
              <a:rPr lang="en-US"/>
              <a:t> and </a:t>
            </a:r>
            <a:r>
              <a:rPr lang="en-US">
                <a:hlinkClick r:id="rId9" tooltip="Geography of Afghanistan"/>
              </a:rPr>
              <a:t>desert</a:t>
            </a:r>
            <a:r>
              <a:rPr lang="en-US"/>
              <a:t> terrain have contributed to its </a:t>
            </a:r>
            <a:r>
              <a:rPr lang="en-US">
                <a:hlinkClick r:id="rId10" tooltip="Demographics of Afghanistan"/>
              </a:rPr>
              <a:t>ethnically</a:t>
            </a:r>
            <a:r>
              <a:rPr lang="en-US"/>
              <a:t> and </a:t>
            </a:r>
            <a:r>
              <a:rPr lang="en-US">
                <a:hlinkClick r:id="rId11" tooltip="Culture of Afghanistan"/>
              </a:rPr>
              <a:t>linguistically</a:t>
            </a:r>
            <a:r>
              <a:rPr lang="en-US"/>
              <a:t> diverse </a:t>
            </a:r>
            <a:r>
              <a:rPr lang="en-US">
                <a:hlinkClick r:id="rId12" tooltip="Demographics of Afghanistan"/>
              </a:rPr>
              <a:t>population</a:t>
            </a:r>
            <a:r>
              <a:rPr lang="en-US"/>
              <a:t>. </a:t>
            </a:r>
          </a:p>
          <a:p>
            <a:pPr marL="0" indent="0" eaLnBrk="1" fontAlgn="auto" hangingPunct="1">
              <a:spcAft>
                <a:spcPts val="0"/>
              </a:spcAft>
              <a:buFont typeface="Arial" panose="020B0604020202020204" pitchFamily="34" charset="0"/>
              <a:buNone/>
              <a:defRPr/>
            </a:pPr>
            <a:endParaRPr lang="en-US"/>
          </a:p>
          <a:p>
            <a:pPr eaLnBrk="1" fontAlgn="auto" hangingPunct="1">
              <a:spcAft>
                <a:spcPts val="0"/>
              </a:spcAft>
              <a:defRPr/>
            </a:pPr>
            <a:r>
              <a:rPr lang="en-US">
                <a:hlinkClick r:id="rId13" tooltip="Pashtuns"/>
              </a:rPr>
              <a:t>Pashtuns</a:t>
            </a:r>
            <a:r>
              <a:rPr lang="en-US"/>
              <a:t> are the largest </a:t>
            </a:r>
            <a:r>
              <a:rPr lang="en-US">
                <a:hlinkClick r:id="rId14" tooltip="Ethnic group"/>
              </a:rPr>
              <a:t>ethnic group</a:t>
            </a:r>
            <a:r>
              <a:rPr lang="en-US"/>
              <a:t> in the country; however the national population also consists of </a:t>
            </a:r>
            <a:r>
              <a:rPr lang="en-US">
                <a:hlinkClick r:id="rId15" tooltip="Tajik people"/>
              </a:rPr>
              <a:t>Tajiks</a:t>
            </a:r>
            <a:r>
              <a:rPr lang="en-US"/>
              <a:t>, </a:t>
            </a:r>
            <a:r>
              <a:rPr lang="en-US">
                <a:hlinkClick r:id="rId16" tooltip="Hazara people"/>
              </a:rPr>
              <a:t>Hazara</a:t>
            </a:r>
            <a:r>
              <a:rPr lang="en-US"/>
              <a:t>, </a:t>
            </a:r>
            <a:r>
              <a:rPr lang="en-US" err="1">
                <a:hlinkClick r:id="rId17" tooltip="Aimak"/>
              </a:rPr>
              <a:t>Aimak</a:t>
            </a:r>
            <a:r>
              <a:rPr lang="en-US"/>
              <a:t>, </a:t>
            </a:r>
            <a:r>
              <a:rPr lang="en-US">
                <a:hlinkClick r:id="rId18" tooltip="Uzbeks"/>
              </a:rPr>
              <a:t>Uzbeks</a:t>
            </a:r>
            <a:r>
              <a:rPr lang="en-US"/>
              <a:t>, </a:t>
            </a:r>
            <a:r>
              <a:rPr lang="en-US">
                <a:hlinkClick r:id="rId19" tooltip="Uyghur people"/>
              </a:rPr>
              <a:t>Uyghur</a:t>
            </a:r>
            <a:r>
              <a:rPr lang="en-US"/>
              <a:t>, </a:t>
            </a:r>
            <a:r>
              <a:rPr lang="en-US">
                <a:hlinkClick r:id="rId20" tooltip="Turkmen people"/>
              </a:rPr>
              <a:t>Turkmen</a:t>
            </a:r>
            <a:r>
              <a:rPr lang="en-US"/>
              <a:t>, and </a:t>
            </a:r>
            <a:r>
              <a:rPr lang="en-US">
                <a:hlinkClick r:id="rId12" tooltip="Demographics of Afghanistan"/>
              </a:rPr>
              <a:t>other small groups</a:t>
            </a:r>
            <a:r>
              <a:rPr lang="en-US"/>
              <a:t>.</a:t>
            </a:r>
          </a:p>
          <a:p>
            <a:pPr eaLnBrk="1" fontAlgn="auto" hangingPunct="1">
              <a:spcAft>
                <a:spcPts val="0"/>
              </a:spcAft>
              <a:defRPr/>
            </a:pPr>
            <a:endParaRPr lang="en-US"/>
          </a:p>
          <a:p>
            <a:pPr eaLnBrk="1" fontAlgn="auto" hangingPunct="1">
              <a:spcAft>
                <a:spcPts val="0"/>
              </a:spcAft>
              <a:defRPr/>
            </a:pPr>
            <a:r>
              <a:rPr lang="en-US"/>
              <a:t>Many </a:t>
            </a:r>
            <a:r>
              <a:rPr lang="en-US">
                <a:hlinkClick r:id="rId21" tooltip="Islam in the Soviet Union"/>
              </a:rPr>
              <a:t>Soviet Muslims</a:t>
            </a:r>
            <a:r>
              <a:rPr lang="en-US"/>
              <a:t> from bordering </a:t>
            </a:r>
            <a:r>
              <a:rPr lang="en-US">
                <a:hlinkClick r:id="rId22" tooltip="Central Asia"/>
              </a:rPr>
              <a:t>Central Asian</a:t>
            </a:r>
            <a:r>
              <a:rPr lang="en-US"/>
              <a:t> former Soviet republics (</a:t>
            </a:r>
            <a:r>
              <a:rPr lang="en-US" err="1"/>
              <a:t>eg.</a:t>
            </a:r>
            <a:r>
              <a:rPr lang="en-US"/>
              <a:t> </a:t>
            </a:r>
            <a:r>
              <a:rPr lang="en-US">
                <a:hlinkClick r:id="rId23" tooltip="Turkmenistan"/>
              </a:rPr>
              <a:t>Turkmenistan</a:t>
            </a:r>
            <a:r>
              <a:rPr lang="en-US"/>
              <a:t>, </a:t>
            </a:r>
            <a:r>
              <a:rPr lang="en-US">
                <a:hlinkClick r:id="rId24" tooltip="Uzbekistan"/>
              </a:rPr>
              <a:t>Uzbekistan</a:t>
            </a:r>
            <a:r>
              <a:rPr lang="en-US"/>
              <a:t> and </a:t>
            </a:r>
            <a:r>
              <a:rPr lang="en-US">
                <a:hlinkClick r:id="rId25" tooltip="Tajikistan"/>
              </a:rPr>
              <a:t>Tajikistan</a:t>
            </a:r>
            <a:r>
              <a:rPr lang="en-US"/>
              <a:t>) had ethnic kinship relationships in both </a:t>
            </a:r>
            <a:r>
              <a:rPr lang="en-US">
                <a:hlinkClick r:id="rId26" tooltip="Iran"/>
              </a:rPr>
              <a:t>Iran</a:t>
            </a:r>
            <a:r>
              <a:rPr lang="en-US"/>
              <a:t> and </a:t>
            </a:r>
            <a:r>
              <a:rPr lang="en-US" sz="4000" b="1">
                <a:solidFill>
                  <a:srgbClr val="00B050"/>
                </a:solidFill>
              </a:rPr>
              <a:t>Afghanistan</a:t>
            </a:r>
          </a:p>
          <a:p>
            <a:pPr eaLnBrk="1" fontAlgn="auto" hangingPunct="1">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44435AB-0B5C-487B-87C7-B0346B4B3B6F}"/>
              </a:ext>
            </a:extLst>
          </p:cNvPr>
          <p:cNvSpPr>
            <a:spLocks noGrp="1"/>
          </p:cNvSpPr>
          <p:nvPr>
            <p:ph type="title"/>
          </p:nvPr>
        </p:nvSpPr>
        <p:spPr/>
        <p:txBody>
          <a:bodyPr/>
          <a:lstStyle/>
          <a:p>
            <a:endParaRPr lang="en-US" altLang="en-US"/>
          </a:p>
        </p:txBody>
      </p:sp>
      <p:pic>
        <p:nvPicPr>
          <p:cNvPr id="12291" name="Content Placeholder 3">
            <a:extLst>
              <a:ext uri="{FF2B5EF4-FFF2-40B4-BE49-F238E27FC236}">
                <a16:creationId xmlns:a16="http://schemas.microsoft.com/office/drawing/2014/main" id="{FF2BC06B-9E1D-4A88-AFE3-EE5D31A42D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3700" y="0"/>
            <a:ext cx="7486650" cy="6858000"/>
          </a:xfrm>
        </p:spPr>
      </p:pic>
      <p:sp>
        <p:nvSpPr>
          <p:cNvPr id="2" name="TextBox 1">
            <a:extLst>
              <a:ext uri="{FF2B5EF4-FFF2-40B4-BE49-F238E27FC236}">
                <a16:creationId xmlns:a16="http://schemas.microsoft.com/office/drawing/2014/main" id="{D7345A5C-A6C4-4416-A389-77B2C648B5F7}"/>
              </a:ext>
            </a:extLst>
          </p:cNvPr>
          <p:cNvSpPr txBox="1"/>
          <p:nvPr/>
        </p:nvSpPr>
        <p:spPr>
          <a:xfrm>
            <a:off x="7848600" y="5373350"/>
            <a:ext cx="1295400" cy="1446550"/>
          </a:xfrm>
          <a:prstGeom prst="rect">
            <a:avLst/>
          </a:prstGeom>
          <a:noFill/>
        </p:spPr>
        <p:txBody>
          <a:bodyPr wrap="square" rtlCol="0">
            <a:spAutoFit/>
          </a:bodyPr>
          <a:lstStyle/>
          <a:p>
            <a:r>
              <a:rPr lang="en-US" sz="1100"/>
              <a:t>SOURCE: </a:t>
            </a:r>
            <a:r>
              <a:rPr lang="en-US" sz="1100">
                <a:hlinkClick r:id="rId3">
                  <a:extLst>
                    <a:ext uri="{A12FA001-AC4F-418D-AE19-62706E023703}">
                      <ahyp:hlinkClr xmlns:ahyp="http://schemas.microsoft.com/office/drawing/2018/hyperlinkcolor" val="tx"/>
                    </a:ext>
                  </a:extLst>
                </a:hlinkClick>
              </a:rPr>
              <a:t>https://commons.wikimedia.org/wiki/File:US_Army_ethnolinguistic_map_of_Afghanistan_--_circa_2001-09.jpg</a:t>
            </a:r>
            <a:endParaRPr lang="en-US" sz="11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B14CD8F126344DB671B490D721FD2D" ma:contentTypeVersion="2" ma:contentTypeDescription="Create a new document." ma:contentTypeScope="" ma:versionID="e2b90e8798968f4669b7e052d42899b5">
  <xsd:schema xmlns:xsd="http://www.w3.org/2001/XMLSchema" xmlns:xs="http://www.w3.org/2001/XMLSchema" xmlns:p="http://schemas.microsoft.com/office/2006/metadata/properties" xmlns:ns3="11534f0d-e8c8-4f0f-9ffa-0221ab69e969" targetNamespace="http://schemas.microsoft.com/office/2006/metadata/properties" ma:root="true" ma:fieldsID="ee045578e1a3a3eae4ff5d65ac21ff2d" ns3:_="">
    <xsd:import namespace="11534f0d-e8c8-4f0f-9ffa-0221ab69e969"/>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34f0d-e8c8-4f0f-9ffa-0221ab69e9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4E8687-60A3-4B5B-A23C-148022F35116}">
  <ds:schemaRefs>
    <ds:schemaRef ds:uri="http://schemas.microsoft.com/sharepoint/v3/contenttype/forms"/>
  </ds:schemaRefs>
</ds:datastoreItem>
</file>

<file path=customXml/itemProps2.xml><?xml version="1.0" encoding="utf-8"?>
<ds:datastoreItem xmlns:ds="http://schemas.openxmlformats.org/officeDocument/2006/customXml" ds:itemID="{380BB534-B312-4DCF-BD2C-B6DDB5EA46E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1534f0d-e8c8-4f0f-9ffa-0221ab69e969"/>
    <ds:schemaRef ds:uri="http://www.w3.org/XML/1998/namespace"/>
    <ds:schemaRef ds:uri="http://purl.org/dc/dcmitype/"/>
  </ds:schemaRefs>
</ds:datastoreItem>
</file>

<file path=customXml/itemProps3.xml><?xml version="1.0" encoding="utf-8"?>
<ds:datastoreItem xmlns:ds="http://schemas.openxmlformats.org/officeDocument/2006/customXml" ds:itemID="{70D03AAD-95EF-4CB6-B27E-57AA53FFA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534f0d-e8c8-4f0f-9ffa-0221ab69e9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4296</Words>
  <Application>Microsoft Office PowerPoint</Application>
  <PresentationFormat>On-screen Show (4:3)</PresentationFormat>
  <Paragraphs>298</Paragraphs>
  <Slides>59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Algerian</vt:lpstr>
      <vt:lpstr>Arial</vt:lpstr>
      <vt:lpstr>Calibri</vt:lpstr>
      <vt:lpstr>Castellar</vt:lpstr>
      <vt:lpstr>Helmet</vt:lpstr>
      <vt:lpstr>inherit</vt:lpstr>
      <vt:lpstr>Office Theme</vt:lpstr>
      <vt:lpstr>AFGHANISTAN</vt:lpstr>
      <vt:lpstr>Afghanistan</vt:lpstr>
      <vt:lpstr>Afghanistan</vt:lpstr>
      <vt:lpstr>Afghanistan</vt:lpstr>
      <vt:lpstr>Afghanistan</vt:lpstr>
      <vt:lpstr>Geography:  Landscapes Grave Yard of Empires</vt:lpstr>
      <vt:lpstr>Kabul and Mountains</vt:lpstr>
      <vt:lpstr>Afghanis</vt:lpstr>
      <vt:lpstr>PowerPoint Presentation</vt:lpstr>
      <vt:lpstr>Ethnic and Language Groups</vt:lpstr>
      <vt:lpstr>PowerPoint Presentation</vt:lpstr>
      <vt:lpstr>Very Diverse Country Ethnic and Linguistic Diversity</vt:lpstr>
      <vt:lpstr>AFGHANISTAN</vt:lpstr>
      <vt:lpstr>Very Poor Country</vt:lpstr>
      <vt:lpstr>PowerPoint Presentation</vt:lpstr>
      <vt:lpstr>Human Development Index: Things getting Better!!!</vt:lpstr>
      <vt:lpstr>PowerPoint Presentation</vt:lpstr>
      <vt:lpstr>Mostly Illiterate:   Taliban: Religious Students!!</vt:lpstr>
      <vt:lpstr>PowerPoint Presentation</vt:lpstr>
      <vt:lpstr>Modern History</vt:lpstr>
      <vt:lpstr>Soviet Occupation of Afghanistan</vt:lpstr>
      <vt:lpstr>Rise of the Taliban Un-Holy Alliance</vt:lpstr>
      <vt:lpstr>US and Afghanistan in the 1980s</vt:lpstr>
      <vt:lpstr>Modern History</vt:lpstr>
      <vt:lpstr>PowerPoint Presentation</vt:lpstr>
      <vt:lpstr>Taliban, Al-Qaeda and Afghan Arabs Defeat Soviets!!</vt:lpstr>
      <vt:lpstr>US Led Invasion of Afghanistan</vt:lpstr>
      <vt:lpstr>PowerPoint Presentation</vt:lpstr>
      <vt:lpstr>US and NATO Troops battle the Taliban</vt:lpstr>
      <vt:lpstr>PowerPoint Presentation</vt:lpstr>
      <vt:lpstr>After 2001 War: Afghan Refugees return home</vt:lpstr>
      <vt:lpstr>Afghani Democracy</vt:lpstr>
      <vt:lpstr>Elections</vt:lpstr>
      <vt:lpstr>World Leader in Opium Production 50% in 2001 95% in 2009 80-90% today</vt:lpstr>
      <vt:lpstr>PowerPoint Presentation</vt:lpstr>
      <vt:lpstr>PowerPoint Presentation</vt:lpstr>
      <vt:lpstr>Future of Afghanistan</vt:lpstr>
      <vt:lpstr>2010: US offensive and Afghan peace initiative: the Iraq Strategy!</vt:lpstr>
      <vt:lpstr>PowerPoint Presentation</vt:lpstr>
      <vt:lpstr>PowerPoint Presentation</vt:lpstr>
      <vt:lpstr>Cost in Blood and $ Going Up</vt:lpstr>
      <vt:lpstr>Obama’s Strategy in Afghanistan</vt:lpstr>
      <vt:lpstr>Way out of Afghanistan</vt:lpstr>
      <vt:lpstr>Trump on Afghanistan</vt:lpstr>
      <vt:lpstr>PowerPoint Presentation</vt:lpstr>
      <vt:lpstr>Trump on Afghanistan</vt:lpstr>
      <vt:lpstr>2019 Peace Deal?</vt:lpstr>
      <vt:lpstr>Peace Deal with the Taliban 2/29/2020</vt:lpstr>
      <vt:lpstr>PowerPoint Presentation</vt:lpstr>
      <vt:lpstr>PowerPoint Presentation</vt:lpstr>
      <vt:lpstr>PowerPoint Presentation</vt:lpstr>
      <vt:lpstr>Shocking Facts:</vt:lpstr>
      <vt:lpstr>              Western Asia</vt:lpstr>
      <vt:lpstr>Literacy rates for Select Muslim countries    (Afghanistan and neighbors)</vt:lpstr>
      <vt:lpstr>Women in “Liberated” Afghanistan</vt:lpstr>
      <vt:lpstr>Many Osamas in Afghanistan</vt:lpstr>
      <vt:lpstr>Women in “Liberated” Afghanistan</vt:lpstr>
      <vt:lpstr>              Women in 21St Century Afghanistan </vt:lpstr>
      <vt:lpstr>Videos on Afghanistan</vt:lpstr>
    </vt:vector>
  </TitlesOfParts>
  <Company>Edinboro University of 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AFGHANISTAN</dc:title>
  <dc:creator>ghosheh</dc:creator>
  <cp:lastModifiedBy>Morgan Adams</cp:lastModifiedBy>
  <cp:revision>1</cp:revision>
  <dcterms:created xsi:type="dcterms:W3CDTF">2010-09-29T18:09:31Z</dcterms:created>
  <dcterms:modified xsi:type="dcterms:W3CDTF">2020-03-19T13:27:58Z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0x01010080B14CD8F126344DB671B490D721FD2D</vt:lpwstr>
  </property>
</Properties>
</file>